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heme/themeOverride1.xml" ContentType="application/vnd.openxmlformats-officedocument.themeOverr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3" r:id="rId1"/>
  </p:sldMasterIdLst>
  <p:notesMasterIdLst>
    <p:notesMasterId r:id="rId47"/>
  </p:notesMasterIdLst>
  <p:handoutMasterIdLst>
    <p:handoutMasterId r:id="rId48"/>
  </p:handoutMasterIdLst>
  <p:sldIdLst>
    <p:sldId id="256" r:id="rId2"/>
    <p:sldId id="258" r:id="rId3"/>
    <p:sldId id="279" r:id="rId4"/>
    <p:sldId id="281" r:id="rId5"/>
    <p:sldId id="282" r:id="rId6"/>
    <p:sldId id="283" r:id="rId7"/>
    <p:sldId id="284" r:id="rId8"/>
    <p:sldId id="285" r:id="rId9"/>
    <p:sldId id="286" r:id="rId10"/>
    <p:sldId id="287" r:id="rId11"/>
    <p:sldId id="288" r:id="rId12"/>
    <p:sldId id="289" r:id="rId13"/>
    <p:sldId id="290" r:id="rId14"/>
    <p:sldId id="291" r:id="rId15"/>
    <p:sldId id="292" r:id="rId16"/>
    <p:sldId id="293" r:id="rId17"/>
    <p:sldId id="294" r:id="rId18"/>
    <p:sldId id="301" r:id="rId19"/>
    <p:sldId id="303" r:id="rId20"/>
    <p:sldId id="302" r:id="rId21"/>
    <p:sldId id="304" r:id="rId22"/>
    <p:sldId id="305" r:id="rId23"/>
    <p:sldId id="306" r:id="rId24"/>
    <p:sldId id="307" r:id="rId25"/>
    <p:sldId id="308" r:id="rId26"/>
    <p:sldId id="312" r:id="rId27"/>
    <p:sldId id="309" r:id="rId28"/>
    <p:sldId id="310" r:id="rId29"/>
    <p:sldId id="323" r:id="rId30"/>
    <p:sldId id="311" r:id="rId31"/>
    <p:sldId id="313" r:id="rId32"/>
    <p:sldId id="314" r:id="rId33"/>
    <p:sldId id="315" r:id="rId34"/>
    <p:sldId id="324" r:id="rId35"/>
    <p:sldId id="316" r:id="rId36"/>
    <p:sldId id="317" r:id="rId37"/>
    <p:sldId id="318" r:id="rId38"/>
    <p:sldId id="319" r:id="rId39"/>
    <p:sldId id="325" r:id="rId40"/>
    <p:sldId id="320" r:id="rId41"/>
    <p:sldId id="326" r:id="rId42"/>
    <p:sldId id="321" r:id="rId43"/>
    <p:sldId id="280" r:id="rId44"/>
    <p:sldId id="271" r:id="rId45"/>
    <p:sldId id="272" r:id="rId46"/>
  </p:sldIdLst>
  <p:sldSz cx="12192000" cy="6858000"/>
  <p:notesSz cx="6858000" cy="9144000"/>
  <p:custDataLst>
    <p:tags r:id="rId49"/>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封面" id="{3FCCA5CC-F365-4341-BFB8-B60DA5A3B15D}">
          <p14:sldIdLst>
            <p14:sldId id="256"/>
          </p14:sldIdLst>
        </p14:section>
        <p14:section name="目录" id="{017F0D12-27D2-490C-910C-815125398AC8}">
          <p14:sldIdLst>
            <p14:sldId id="258"/>
          </p14:sldIdLst>
        </p14:section>
        <p14:section name="内页" id="{C6D91BFE-80F2-473C-AE71-1EA12DA3CD92}">
          <p14:sldIdLst>
            <p14:sldId id="279"/>
            <p14:sldId id="281"/>
            <p14:sldId id="282"/>
            <p14:sldId id="283"/>
            <p14:sldId id="284"/>
            <p14:sldId id="285"/>
            <p14:sldId id="286"/>
            <p14:sldId id="287"/>
            <p14:sldId id="288"/>
            <p14:sldId id="289"/>
            <p14:sldId id="290"/>
            <p14:sldId id="291"/>
            <p14:sldId id="292"/>
            <p14:sldId id="293"/>
            <p14:sldId id="294"/>
            <p14:sldId id="301"/>
            <p14:sldId id="303"/>
            <p14:sldId id="302"/>
            <p14:sldId id="304"/>
            <p14:sldId id="305"/>
            <p14:sldId id="306"/>
            <p14:sldId id="307"/>
            <p14:sldId id="308"/>
            <p14:sldId id="312"/>
            <p14:sldId id="309"/>
            <p14:sldId id="310"/>
            <p14:sldId id="323"/>
            <p14:sldId id="311"/>
            <p14:sldId id="313"/>
            <p14:sldId id="314"/>
            <p14:sldId id="315"/>
            <p14:sldId id="324"/>
            <p14:sldId id="316"/>
            <p14:sldId id="317"/>
            <p14:sldId id="318"/>
            <p14:sldId id="319"/>
            <p14:sldId id="325"/>
            <p14:sldId id="320"/>
            <p14:sldId id="326"/>
            <p14:sldId id="321"/>
          </p14:sldIdLst>
        </p14:section>
        <p14:section name="封底" id="{2E025735-C41C-4ED5-94AB-BFCE16B95C49}">
          <p14:sldIdLst>
            <p14:sldId id="280"/>
          </p14:sldIdLst>
        </p14:section>
        <p14:section name="设计规范" id="{D649FF30-C064-4F5D-86A8-654B6F88799F}">
          <p14:sldIdLst>
            <p14:sldId id="271"/>
            <p14:sldId id="272"/>
          </p14:sldIdLst>
        </p14:section>
      </p14:sectionLst>
    </p:ext>
    <p:ext uri="{EFAFB233-063F-42B5-8137-9DF3F51BA10A}">
      <p15:sldGuideLst xmlns:p15="http://schemas.microsoft.com/office/powerpoint/2012/main">
        <p15:guide id="1" pos="3840" userDrawn="1">
          <p15:clr>
            <a:srgbClr val="A4A3A4"/>
          </p15:clr>
        </p15:guide>
        <p15:guide id="2" pos="2434" userDrawn="1">
          <p15:clr>
            <a:srgbClr val="A4A3A4"/>
          </p15:clr>
        </p15:guide>
        <p15:guide id="4" orient="horz" pos="2115"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51EB"/>
    <a:srgbClr val="EDEDED"/>
    <a:srgbClr val="AA1219"/>
    <a:srgbClr val="CC0000"/>
    <a:srgbClr val="FF0000"/>
    <a:srgbClr val="F8EC00"/>
    <a:srgbClr val="FAEDDE"/>
    <a:srgbClr val="FEC776"/>
    <a:srgbClr val="EDF0F0"/>
    <a:srgbClr val="A9DCF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109" autoAdjust="0"/>
    <p:restoredTop sz="94643" autoAdjust="0"/>
  </p:normalViewPr>
  <p:slideViewPr>
    <p:cSldViewPr snapToGrid="0">
      <p:cViewPr varScale="1">
        <p:scale>
          <a:sx n="161" d="100"/>
          <a:sy n="161" d="100"/>
        </p:scale>
        <p:origin x="300" y="96"/>
      </p:cViewPr>
      <p:guideLst>
        <p:guide pos="3840"/>
        <p:guide pos="2434"/>
        <p:guide orient="horz" pos="2115"/>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 d="1"/>
        <a:sy n="1" d="1"/>
      </p:scale>
      <p:origin x="0" y="-1536"/>
    </p:cViewPr>
  </p:sorterViewPr>
  <p:notesViewPr>
    <p:cSldViewPr snapToGrid="0" showGuides="1">
      <p:cViewPr varScale="1">
        <p:scale>
          <a:sx n="83" d="100"/>
          <a:sy n="83" d="100"/>
        </p:scale>
        <p:origin x="2994" y="8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gs" Target="tags/tag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6D9358BC-04DF-4455-B949-70BC9175416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C9F56B79-1091-400F-A2A9-6227671170D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06FD112-0CED-45F9-83CF-E12CD0876C93}" type="datetimeFigureOut">
              <a:rPr lang="zh-CN" altLang="en-US" smtClean="0"/>
              <a:t>2023/11/20</a:t>
            </a:fld>
            <a:endParaRPr lang="zh-CN" altLang="en-US"/>
          </a:p>
        </p:txBody>
      </p:sp>
      <p:sp>
        <p:nvSpPr>
          <p:cNvPr id="4" name="页脚占位符 3">
            <a:extLst>
              <a:ext uri="{FF2B5EF4-FFF2-40B4-BE49-F238E27FC236}">
                <a16:creationId xmlns:a16="http://schemas.microsoft.com/office/drawing/2014/main" id="{27FF21A8-AF92-4370-9E6D-DA18C0EF5FD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BE5F13FF-4C82-4209-AB1F-7FD604644BF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46AFF9C-CAE3-49DD-A734-0E2812077606}" type="slidenum">
              <a:rPr lang="zh-CN" altLang="en-US" smtClean="0"/>
              <a:t>‹#›</a:t>
            </a:fld>
            <a:endParaRPr lang="zh-CN" altLang="en-US"/>
          </a:p>
        </p:txBody>
      </p:sp>
    </p:spTree>
    <p:extLst>
      <p:ext uri="{BB962C8B-B14F-4D97-AF65-F5344CB8AC3E}">
        <p14:creationId xmlns:p14="http://schemas.microsoft.com/office/powerpoint/2010/main" val="285002478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E7F1DD2-9A69-4A30-A20B-8ED9F9F614F2}" type="datetimeFigureOut">
              <a:rPr lang="zh-CN" altLang="en-US" smtClean="0"/>
              <a:t>2023/11/20</a:t>
            </a:fld>
            <a:endParaRPr lang="zh-CN" alt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9E2EF1F-5AB9-4920-AF5B-E1DBE1708744}" type="slidenum">
              <a:rPr lang="zh-CN" altLang="en-US" smtClean="0"/>
              <a:t>‹#›</a:t>
            </a:fld>
            <a:endParaRPr lang="zh-CN" altLang="en-US"/>
          </a:p>
        </p:txBody>
      </p:sp>
    </p:spTree>
    <p:extLst>
      <p:ext uri="{BB962C8B-B14F-4D97-AF65-F5344CB8AC3E}">
        <p14:creationId xmlns:p14="http://schemas.microsoft.com/office/powerpoint/2010/main" val="2590092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9E2EF1F-5AB9-4920-AF5B-E1DBE1708744}" type="slidenum">
              <a:rPr lang="zh-CN" altLang="en-US" smtClean="0"/>
              <a:t>1</a:t>
            </a:fld>
            <a:endParaRPr lang="zh-CN" altLang="en-US"/>
          </a:p>
        </p:txBody>
      </p:sp>
    </p:spTree>
    <p:extLst>
      <p:ext uri="{BB962C8B-B14F-4D97-AF65-F5344CB8AC3E}">
        <p14:creationId xmlns:p14="http://schemas.microsoft.com/office/powerpoint/2010/main" val="48727957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2.png"/><Relationship Id="rId1" Type="http://schemas.openxmlformats.org/officeDocument/2006/relationships/slideMaster" Target="../slideMasters/slideMaster1.xml"/><Relationship Id="rId4" Type="http://schemas.microsoft.com/office/2007/relationships/hdphoto" Target="../media/hdphoto2.wdp"/></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1.xml"/><Relationship Id="rId5" Type="http://schemas.microsoft.com/office/2007/relationships/hdphoto" Target="../media/hdphoto2.wdp"/><Relationship Id="rId4" Type="http://schemas.openxmlformats.org/officeDocument/2006/relationships/image" Target="../media/image7.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1">
    <p:spTree>
      <p:nvGrpSpPr>
        <p:cNvPr id="1" name=""/>
        <p:cNvGrpSpPr/>
        <p:nvPr/>
      </p:nvGrpSpPr>
      <p:grpSpPr>
        <a:xfrm>
          <a:off x="0" y="0"/>
          <a:ext cx="0" cy="0"/>
          <a:chOff x="0" y="0"/>
          <a:chExt cx="0" cy="0"/>
        </a:xfrm>
      </p:grpSpPr>
      <p:pic>
        <p:nvPicPr>
          <p:cNvPr id="4" name="图片 3" descr="图片包含 建筑物&#10;&#10;自动生成的说明">
            <a:extLst>
              <a:ext uri="{FF2B5EF4-FFF2-40B4-BE49-F238E27FC236}">
                <a16:creationId xmlns:a16="http://schemas.microsoft.com/office/drawing/2014/main" id="{133A512F-7935-4AA0-B8EE-327DA99E149F}"/>
              </a:ext>
            </a:extLst>
          </p:cNvPr>
          <p:cNvPicPr>
            <a:picLocks noChangeAspect="1"/>
          </p:cNvPicPr>
          <p:nvPr userDrawn="1"/>
        </p:nvPicPr>
        <p:blipFill>
          <a:blip r:embed="rId2">
            <a:duotone>
              <a:prstClr val="black"/>
              <a:schemeClr val="accent1">
                <a:tint val="45000"/>
                <a:satMod val="400000"/>
              </a:schemeClr>
            </a:duotone>
            <a:alphaModFix amt="10000"/>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5" name="图片 4">
            <a:extLst>
              <a:ext uri="{FF2B5EF4-FFF2-40B4-BE49-F238E27FC236}">
                <a16:creationId xmlns:a16="http://schemas.microsoft.com/office/drawing/2014/main" id="{C99AEC58-8F05-45A3-900B-EBD7DE4066A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sp>
        <p:nvSpPr>
          <p:cNvPr id="6" name="标题 1">
            <a:extLst>
              <a:ext uri="{FF2B5EF4-FFF2-40B4-BE49-F238E27FC236}">
                <a16:creationId xmlns:a16="http://schemas.microsoft.com/office/drawing/2014/main" id="{8F4F430E-61A6-4C9B-AB28-E09461FCB9BD}"/>
              </a:ext>
            </a:extLst>
          </p:cNvPr>
          <p:cNvSpPr>
            <a:spLocks noGrp="1"/>
          </p:cNvSpPr>
          <p:nvPr>
            <p:ph type="title" hasCustomPrompt="1"/>
          </p:nvPr>
        </p:nvSpPr>
        <p:spPr>
          <a:xfrm>
            <a:off x="1069561" y="2016174"/>
            <a:ext cx="10052879" cy="1060855"/>
          </a:xfrm>
          <a:prstGeom prst="rect">
            <a:avLst/>
          </a:prstGeom>
        </p:spPr>
        <p:txBody>
          <a:bodyPr anchor="ctr">
            <a:noAutofit/>
          </a:bodyPr>
          <a:lstStyle>
            <a:lvl1pPr algn="ctr">
              <a:lnSpc>
                <a:spcPct val="100000"/>
              </a:lnSpc>
              <a:defRPr sz="5400" b="1">
                <a:solidFill>
                  <a:schemeClr val="tx2"/>
                </a:solidFill>
              </a:defRPr>
            </a:lvl1pPr>
          </a:lstStyle>
          <a:p>
            <a:r>
              <a:rPr lang="zh-CN" altLang="en-US" dirty="0"/>
              <a:t>单击此处编辑标题样式</a:t>
            </a:r>
          </a:p>
        </p:txBody>
      </p:sp>
      <p:sp>
        <p:nvSpPr>
          <p:cNvPr id="7" name="内容占位符 25">
            <a:extLst>
              <a:ext uri="{FF2B5EF4-FFF2-40B4-BE49-F238E27FC236}">
                <a16:creationId xmlns:a16="http://schemas.microsoft.com/office/drawing/2014/main" id="{17E19222-08F1-4F61-ACC2-6E16BB74363F}"/>
              </a:ext>
            </a:extLst>
          </p:cNvPr>
          <p:cNvSpPr>
            <a:spLocks noGrp="1"/>
          </p:cNvSpPr>
          <p:nvPr>
            <p:ph sz="quarter" idx="10"/>
          </p:nvPr>
        </p:nvSpPr>
        <p:spPr>
          <a:xfrm>
            <a:off x="4644345" y="5196924"/>
            <a:ext cx="2903311" cy="454025"/>
          </a:xfrm>
          <a:prstGeom prst="rect">
            <a:avLst/>
          </a:prstGeom>
        </p:spPr>
        <p:txBody>
          <a:bodyPr anchor="ctr"/>
          <a:lstStyle>
            <a:lvl1pPr marL="0" indent="0" algn="ctr">
              <a:lnSpc>
                <a:spcPct val="100000"/>
              </a:lnSpc>
              <a:buNone/>
              <a:defRPr sz="2000">
                <a:solidFill>
                  <a:schemeClr val="accent2"/>
                </a:solidFill>
              </a:defRPr>
            </a:lvl1pPr>
          </a:lstStyle>
          <a:p>
            <a:pPr lvl="0"/>
            <a:endParaRPr lang="zh-CN" altLang="en-US" dirty="0"/>
          </a:p>
        </p:txBody>
      </p:sp>
      <p:sp>
        <p:nvSpPr>
          <p:cNvPr id="8" name="文本占位符 31">
            <a:extLst>
              <a:ext uri="{FF2B5EF4-FFF2-40B4-BE49-F238E27FC236}">
                <a16:creationId xmlns:a16="http://schemas.microsoft.com/office/drawing/2014/main" id="{5B70BAF5-028D-41B3-B9C1-DA2C824DFAF8}"/>
              </a:ext>
            </a:extLst>
          </p:cNvPr>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pic>
        <p:nvPicPr>
          <p:cNvPr id="9" name="图片 8">
            <a:extLst>
              <a:ext uri="{FF2B5EF4-FFF2-40B4-BE49-F238E27FC236}">
                <a16:creationId xmlns:a16="http://schemas.microsoft.com/office/drawing/2014/main" id="{45630356-568D-4951-BB6A-685960A62A21}"/>
              </a:ext>
            </a:extLst>
          </p:cNvPr>
          <p:cNvPicPr>
            <a:picLocks noChangeAspect="1"/>
          </p:cNvPicPr>
          <p:nvPr userDrawn="1"/>
        </p:nvPicPr>
        <p:blipFill rotWithShape="1">
          <a:blip r:embed="rId4" cstate="print"/>
          <a:srcRect l="74359" r="1346"/>
          <a:stretch/>
        </p:blipFill>
        <p:spPr>
          <a:xfrm>
            <a:off x="8870172" y="356842"/>
            <a:ext cx="3002280" cy="411617"/>
          </a:xfrm>
          <a:prstGeom prst="rect">
            <a:avLst/>
          </a:prstGeom>
        </p:spPr>
      </p:pic>
      <p:grpSp>
        <p:nvGrpSpPr>
          <p:cNvPr id="10" name="组合 9">
            <a:extLst>
              <a:ext uri="{FF2B5EF4-FFF2-40B4-BE49-F238E27FC236}">
                <a16:creationId xmlns:a16="http://schemas.microsoft.com/office/drawing/2014/main" id="{59C00A82-D333-4159-817E-9C7380D16DA1}"/>
              </a:ext>
            </a:extLst>
          </p:cNvPr>
          <p:cNvGrpSpPr/>
          <p:nvPr userDrawn="1"/>
        </p:nvGrpSpPr>
        <p:grpSpPr>
          <a:xfrm>
            <a:off x="2328587" y="6244170"/>
            <a:ext cx="7554800" cy="406590"/>
            <a:chOff x="2328587" y="6073254"/>
            <a:chExt cx="7554800" cy="406590"/>
          </a:xfrm>
        </p:grpSpPr>
        <p:pic>
          <p:nvPicPr>
            <p:cNvPr id="11" name="图片 10">
              <a:extLst>
                <a:ext uri="{FF2B5EF4-FFF2-40B4-BE49-F238E27FC236}">
                  <a16:creationId xmlns:a16="http://schemas.microsoft.com/office/drawing/2014/main" id="{32F7CF06-2AC1-461F-B3BC-23393E41E731}"/>
                </a:ext>
              </a:extLst>
            </p:cNvPr>
            <p:cNvPicPr>
              <a:picLocks noChangeAspect="1"/>
            </p:cNvPicPr>
            <p:nvPr userDrawn="1"/>
          </p:nvPicPr>
          <p:blipFill rotWithShape="1">
            <a:blip r:embed="rId5">
              <a:alphaModFix amt="50000"/>
            </a:blip>
            <a:srcRect t="9831" b="36385"/>
            <a:stretch/>
          </p:blipFill>
          <p:spPr>
            <a:xfrm>
              <a:off x="3352562" y="6073254"/>
              <a:ext cx="5486876" cy="406590"/>
            </a:xfrm>
            <a:prstGeom prst="rect">
              <a:avLst/>
            </a:prstGeom>
          </p:spPr>
        </p:pic>
        <p:sp>
          <p:nvSpPr>
            <p:cNvPr id="12" name="椭圆 11">
              <a:extLst>
                <a:ext uri="{FF2B5EF4-FFF2-40B4-BE49-F238E27FC236}">
                  <a16:creationId xmlns:a16="http://schemas.microsoft.com/office/drawing/2014/main" id="{7D624B0D-C38A-4A21-9289-4625DBDC6329}"/>
                </a:ext>
              </a:extLst>
            </p:cNvPr>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a:extLst>
                <a:ext uri="{FF2B5EF4-FFF2-40B4-BE49-F238E27FC236}">
                  <a16:creationId xmlns:a16="http://schemas.microsoft.com/office/drawing/2014/main" id="{B71D46B1-BB63-4C6F-B0CE-67B40AD7F8B4}"/>
                </a:ext>
              </a:extLst>
            </p:cNvPr>
            <p:cNvCxnSpPr>
              <a:cxnSpLocks/>
            </p:cNvCxnSpPr>
            <p:nvPr userDrawn="1"/>
          </p:nvCxnSpPr>
          <p:spPr>
            <a:xfrm>
              <a:off x="23285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31B8C26D-FDFA-4BF4-A7CF-B529B7E2DB07}"/>
                </a:ext>
              </a:extLst>
            </p:cNvPr>
            <p:cNvCxnSpPr>
              <a:cxnSpLocks/>
            </p:cNvCxnSpPr>
            <p:nvPr userDrawn="1"/>
          </p:nvCxnSpPr>
          <p:spPr>
            <a:xfrm>
              <a:off x="89833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grpSp>
      <p:cxnSp>
        <p:nvCxnSpPr>
          <p:cNvPr id="15" name="直接连接符 14">
            <a:extLst>
              <a:ext uri="{FF2B5EF4-FFF2-40B4-BE49-F238E27FC236}">
                <a16:creationId xmlns:a16="http://schemas.microsoft.com/office/drawing/2014/main" id="{D98E603D-9283-4A63-8228-31FC2A45BE6E}"/>
              </a:ext>
            </a:extLst>
          </p:cNvPr>
          <p:cNvCxnSpPr/>
          <p:nvPr userDrawn="1"/>
        </p:nvCxnSpPr>
        <p:spPr>
          <a:xfrm>
            <a:off x="2046000" y="1712549"/>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E1622BD5-1061-4C09-9A14-FD1D2E6AED4C}"/>
              </a:ext>
            </a:extLst>
          </p:cNvPr>
          <p:cNvCxnSpPr/>
          <p:nvPr userDrawn="1"/>
        </p:nvCxnSpPr>
        <p:spPr>
          <a:xfrm>
            <a:off x="2046000" y="3428810"/>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50642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页版式2">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28ACCEA9-8D4D-47C1-AFB3-3E215258EFDB}"/>
              </a:ext>
            </a:extLst>
          </p:cNvPr>
          <p:cNvSpPr/>
          <p:nvPr userDrawn="1"/>
        </p:nvSpPr>
        <p:spPr>
          <a:xfrm>
            <a:off x="0" y="0"/>
            <a:ext cx="12191483" cy="685800"/>
          </a:xfrm>
          <a:prstGeom prst="rect">
            <a:avLst/>
          </a:prstGeom>
          <a:solidFill>
            <a:schemeClr val="tx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rgbClr val="FFFFFF"/>
              </a:solidFill>
              <a:effectLst/>
              <a:uLnTx/>
              <a:uFillTx/>
              <a:latin typeface="Arial"/>
              <a:ea typeface="微软雅黑"/>
              <a:cs typeface="+mn-cs"/>
            </a:endParaRPr>
          </a:p>
        </p:txBody>
      </p:sp>
      <p:sp>
        <p:nvSpPr>
          <p:cNvPr id="2" name="标题 1"/>
          <p:cNvSpPr>
            <a:spLocks noGrp="1"/>
          </p:cNvSpPr>
          <p:nvPr>
            <p:ph type="title"/>
          </p:nvPr>
        </p:nvSpPr>
        <p:spPr>
          <a:xfrm>
            <a:off x="927468" y="85609"/>
            <a:ext cx="6895732" cy="538838"/>
          </a:xfrm>
          <a:prstGeom prst="rect">
            <a:avLst/>
          </a:prstGeom>
        </p:spPr>
        <p:txBody>
          <a:bodyPr anchor="ctr">
            <a:normAutofit/>
          </a:bodyPr>
          <a:lstStyle>
            <a:lvl1pPr>
              <a:lnSpc>
                <a:spcPct val="100000"/>
              </a:lnSpc>
              <a:defRPr sz="3200">
                <a:solidFill>
                  <a:schemeClr val="bg1"/>
                </a:solidFill>
              </a:defRPr>
            </a:lvl1pPr>
          </a:lstStyle>
          <a:p>
            <a:r>
              <a:rPr lang="zh-CN" altLang="en-US" dirty="0"/>
              <a:t>单击此处编辑母版标题样式</a:t>
            </a:r>
          </a:p>
        </p:txBody>
      </p:sp>
      <p:sp>
        <p:nvSpPr>
          <p:cNvPr id="5" name="内容占位符 4"/>
          <p:cNvSpPr>
            <a:spLocks noGrp="1"/>
          </p:cNvSpPr>
          <p:nvPr>
            <p:ph sz="quarter" idx="10"/>
          </p:nvPr>
        </p:nvSpPr>
        <p:spPr>
          <a:xfrm>
            <a:off x="381368" y="1034104"/>
            <a:ext cx="11429264" cy="4761859"/>
          </a:xfrm>
          <a:prstGeom prst="rect">
            <a:avLst/>
          </a:prstGeom>
        </p:spPr>
        <p:txBody>
          <a:bodyPr>
            <a:normAutofit/>
          </a:bodyPr>
          <a:lstStyle>
            <a:lvl1pPr>
              <a:lnSpc>
                <a:spcPct val="120000"/>
              </a:lnSpc>
              <a:defRPr sz="2500">
                <a:solidFill>
                  <a:schemeClr val="accent2"/>
                </a:solidFill>
              </a:defRPr>
            </a:lvl1pPr>
            <a:lvl2pPr>
              <a:lnSpc>
                <a:spcPct val="120000"/>
              </a:lnSpc>
              <a:defRPr sz="2117">
                <a:solidFill>
                  <a:schemeClr val="accent2"/>
                </a:solidFill>
              </a:defRPr>
            </a:lvl2pPr>
            <a:lvl3pPr>
              <a:lnSpc>
                <a:spcPct val="120000"/>
              </a:lnSpc>
              <a:defRPr sz="1905">
                <a:solidFill>
                  <a:schemeClr val="accent2"/>
                </a:solidFill>
              </a:defRPr>
            </a:lvl3pPr>
            <a:lvl4pPr>
              <a:lnSpc>
                <a:spcPct val="120000"/>
              </a:lnSpc>
              <a:defRPr sz="1693">
                <a:solidFill>
                  <a:schemeClr val="accent2"/>
                </a:solidFill>
              </a:defRPr>
            </a:lvl4pPr>
            <a:lvl5pPr>
              <a:lnSpc>
                <a:spcPct val="120000"/>
              </a:lnSpc>
              <a:defRPr sz="1693">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pic>
        <p:nvPicPr>
          <p:cNvPr id="10" name="图片 9" descr="图片包含 户外, 标牌, 黑色&#10;&#10;自动生成的说明">
            <a:extLst>
              <a:ext uri="{FF2B5EF4-FFF2-40B4-BE49-F238E27FC236}">
                <a16:creationId xmlns:a16="http://schemas.microsoft.com/office/drawing/2014/main" id="{62155B61-5059-48B5-87FF-DD4186D2295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pic>
        <p:nvPicPr>
          <p:cNvPr id="12" name="图片 11">
            <a:extLst>
              <a:ext uri="{FF2B5EF4-FFF2-40B4-BE49-F238E27FC236}">
                <a16:creationId xmlns:a16="http://schemas.microsoft.com/office/drawing/2014/main" id="{4D934C7A-D80F-46AF-9EA9-3274A652C82D}"/>
              </a:ext>
            </a:extLst>
          </p:cNvPr>
          <p:cNvPicPr>
            <a:picLocks noChangeAspect="1"/>
          </p:cNvPicPr>
          <p:nvPr userDrawn="1"/>
        </p:nvPicPr>
        <p:blipFill rotWithShape="1">
          <a:blip r:embed="rId3" cstate="print">
            <a:alphaModFix/>
            <a:extLst>
              <a:ext uri="{BEBA8EAE-BF5A-486C-A8C5-ECC9F3942E4B}">
                <a14:imgProps xmlns:a14="http://schemas.microsoft.com/office/drawing/2010/main">
                  <a14:imgLayer r:embed="rId4">
                    <a14:imgEffect>
                      <a14:sharpenSoften amount="100000"/>
                    </a14:imgEffect>
                    <a14:imgEffect>
                      <a14:brightnessContrast bright="100000"/>
                    </a14:imgEffect>
                  </a14:imgLayer>
                </a14:imgProps>
              </a:ext>
            </a:extLst>
          </a:blip>
          <a:srcRect l="73973" r="3197"/>
          <a:stretch/>
        </p:blipFill>
        <p:spPr>
          <a:xfrm>
            <a:off x="9046840" y="274621"/>
            <a:ext cx="2821309" cy="411617"/>
          </a:xfrm>
          <a:prstGeom prst="rect">
            <a:avLst/>
          </a:prstGeom>
        </p:spPr>
      </p:pic>
      <p:sp>
        <p:nvSpPr>
          <p:cNvPr id="13" name="文本框 12">
            <a:extLst>
              <a:ext uri="{FF2B5EF4-FFF2-40B4-BE49-F238E27FC236}">
                <a16:creationId xmlns:a16="http://schemas.microsoft.com/office/drawing/2014/main" id="{52A61551-45B8-4979-813A-58420CD05B43}"/>
              </a:ext>
            </a:extLst>
          </p:cNvPr>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14" name="文本框 13">
            <a:extLst>
              <a:ext uri="{FF2B5EF4-FFF2-40B4-BE49-F238E27FC236}">
                <a16:creationId xmlns:a16="http://schemas.microsoft.com/office/drawing/2014/main" id="{7B5C5EC2-BF47-4B56-8C74-5186E7035801}"/>
              </a:ext>
            </a:extLst>
          </p:cNvPr>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p>
        </p:txBody>
      </p:sp>
      <p:cxnSp>
        <p:nvCxnSpPr>
          <p:cNvPr id="15" name="直接连接符 14">
            <a:extLst>
              <a:ext uri="{FF2B5EF4-FFF2-40B4-BE49-F238E27FC236}">
                <a16:creationId xmlns:a16="http://schemas.microsoft.com/office/drawing/2014/main" id="{7F2E2F86-D946-488E-851C-D8455FD8E6B7}"/>
              </a:ext>
            </a:extLst>
          </p:cNvPr>
          <p:cNvCxnSpPr>
            <a:cxnSpLocks/>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1851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内页版式3">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p>
        </p:txBody>
      </p:sp>
      <p:sp>
        <p:nvSpPr>
          <p:cNvPr id="5" name="内容占位符 4"/>
          <p:cNvSpPr>
            <a:spLocks noGrp="1"/>
          </p:cNvSpPr>
          <p:nvPr>
            <p:ph sz="quarter" idx="10"/>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7">
                <a:solidFill>
                  <a:schemeClr val="accent2"/>
                </a:solidFill>
              </a:defRPr>
            </a:lvl2pPr>
            <a:lvl3pPr>
              <a:lnSpc>
                <a:spcPct val="120000"/>
              </a:lnSpc>
              <a:defRPr sz="1905">
                <a:solidFill>
                  <a:schemeClr val="accent2"/>
                </a:solidFill>
              </a:defRPr>
            </a:lvl3pPr>
            <a:lvl4pPr>
              <a:lnSpc>
                <a:spcPct val="120000"/>
              </a:lnSpc>
              <a:defRPr sz="1693">
                <a:solidFill>
                  <a:schemeClr val="accent2"/>
                </a:solidFill>
              </a:defRPr>
            </a:lvl4pPr>
            <a:lvl5pPr>
              <a:lnSpc>
                <a:spcPct val="120000"/>
              </a:lnSpc>
              <a:defRPr sz="1693">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3" name="矩形 2">
            <a:extLst>
              <a:ext uri="{FF2B5EF4-FFF2-40B4-BE49-F238E27FC236}">
                <a16:creationId xmlns:a16="http://schemas.microsoft.com/office/drawing/2014/main" id="{95F2A3FF-349C-4A77-B4E4-30B91612AF58}"/>
              </a:ext>
            </a:extLst>
          </p:cNvPr>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pic>
        <p:nvPicPr>
          <p:cNvPr id="8" name="图片 7">
            <a:extLst>
              <a:ext uri="{FF2B5EF4-FFF2-40B4-BE49-F238E27FC236}">
                <a16:creationId xmlns:a16="http://schemas.microsoft.com/office/drawing/2014/main" id="{C4D43C20-4F27-4C91-AEAA-CF5C31A8075D}"/>
              </a:ext>
            </a:extLst>
          </p:cNvPr>
          <p:cNvPicPr>
            <a:picLocks noChangeAspect="1"/>
          </p:cNvPicPr>
          <p:nvPr userDrawn="1"/>
        </p:nvPicPr>
        <p:blipFill rotWithShape="1">
          <a:blip r:embed="rId2" cstate="print"/>
          <a:srcRect l="74359" r="1346"/>
          <a:stretch/>
        </p:blipFill>
        <p:spPr>
          <a:xfrm>
            <a:off x="8870172" y="360363"/>
            <a:ext cx="3002280" cy="411617"/>
          </a:xfrm>
          <a:prstGeom prst="rect">
            <a:avLst/>
          </a:prstGeom>
        </p:spPr>
      </p:pic>
      <p:sp>
        <p:nvSpPr>
          <p:cNvPr id="9" name="矩形 8">
            <a:extLst>
              <a:ext uri="{FF2B5EF4-FFF2-40B4-BE49-F238E27FC236}">
                <a16:creationId xmlns:a16="http://schemas.microsoft.com/office/drawing/2014/main" id="{66616902-5391-4A6F-829E-AD2830E6904C}"/>
              </a:ext>
            </a:extLst>
          </p:cNvPr>
          <p:cNvSpPr/>
          <p:nvPr userDrawn="1"/>
        </p:nvSpPr>
        <p:spPr>
          <a:xfrm>
            <a:off x="360362" y="6446383"/>
            <a:ext cx="11460164" cy="411617"/>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solidFill>
                <a:schemeClr val="tx2"/>
              </a:solidFill>
            </a:endParaRPr>
          </a:p>
        </p:txBody>
      </p:sp>
      <p:sp>
        <p:nvSpPr>
          <p:cNvPr id="10" name="文本框 9">
            <a:extLst>
              <a:ext uri="{FF2B5EF4-FFF2-40B4-BE49-F238E27FC236}">
                <a16:creationId xmlns:a16="http://schemas.microsoft.com/office/drawing/2014/main" id="{7DC35A62-787F-4D0F-902F-C6A602FEBB80}"/>
              </a:ext>
            </a:extLst>
          </p:cNvPr>
          <p:cNvSpPr txBox="1"/>
          <p:nvPr userDrawn="1"/>
        </p:nvSpPr>
        <p:spPr>
          <a:xfrm>
            <a:off x="10118489" y="6484482"/>
            <a:ext cx="1692143" cy="338554"/>
          </a:xfrm>
          <a:prstGeom prst="rect">
            <a:avLst/>
          </a:prstGeom>
          <a:noFill/>
        </p:spPr>
        <p:txBody>
          <a:bodyPr wrap="square" rtlCol="0" anchor="ctr">
            <a:spAutoFit/>
          </a:bodyPr>
          <a:lstStyle/>
          <a:p>
            <a:pPr algn="ctr"/>
            <a:r>
              <a:rPr lang="en-US" altLang="zh-CN" sz="1600" i="1" dirty="0">
                <a:solidFill>
                  <a:schemeClr val="bg1"/>
                </a:solidFill>
              </a:rPr>
              <a:t>www.sjtu.edu.cn </a:t>
            </a:r>
            <a:endParaRPr lang="zh-CN" altLang="en-US" sz="1400" i="1" dirty="0">
              <a:solidFill>
                <a:schemeClr val="bg1"/>
              </a:solidFill>
            </a:endParaRPr>
          </a:p>
        </p:txBody>
      </p:sp>
      <p:sp>
        <p:nvSpPr>
          <p:cNvPr id="11" name="文本框 10">
            <a:extLst>
              <a:ext uri="{FF2B5EF4-FFF2-40B4-BE49-F238E27FC236}">
                <a16:creationId xmlns:a16="http://schemas.microsoft.com/office/drawing/2014/main" id="{7530E292-1289-47A7-B19B-DBEC054F4388}"/>
              </a:ext>
            </a:extLst>
          </p:cNvPr>
          <p:cNvSpPr txBox="1"/>
          <p:nvPr userDrawn="1"/>
        </p:nvSpPr>
        <p:spPr>
          <a:xfrm>
            <a:off x="360364" y="6497182"/>
            <a:ext cx="2223180" cy="338554"/>
          </a:xfrm>
          <a:prstGeom prst="rect">
            <a:avLst/>
          </a:prstGeom>
          <a:noFill/>
        </p:spPr>
        <p:txBody>
          <a:bodyPr wrap="square" rtlCol="0" anchor="ctr">
            <a:spAutoFit/>
          </a:bodyPr>
          <a:lstStyle/>
          <a:p>
            <a:pPr algn="ctr"/>
            <a:r>
              <a:rPr lang="zh-CN" altLang="en-US" sz="1600" dirty="0">
                <a:solidFill>
                  <a:schemeClr val="bg1"/>
                </a:solidFill>
              </a:rPr>
              <a:t>饮水思源   爱国荣校</a:t>
            </a:r>
          </a:p>
        </p:txBody>
      </p:sp>
    </p:spTree>
    <p:extLst>
      <p:ext uri="{BB962C8B-B14F-4D97-AF65-F5344CB8AC3E}">
        <p14:creationId xmlns:p14="http://schemas.microsoft.com/office/powerpoint/2010/main" val="2847291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过渡页1">
    <p:spTree>
      <p:nvGrpSpPr>
        <p:cNvPr id="1" name=""/>
        <p:cNvGrpSpPr/>
        <p:nvPr/>
      </p:nvGrpSpPr>
      <p:grpSpPr>
        <a:xfrm>
          <a:off x="0" y="0"/>
          <a:ext cx="0" cy="0"/>
          <a:chOff x="0" y="0"/>
          <a:chExt cx="0" cy="0"/>
        </a:xfrm>
      </p:grpSpPr>
      <p:sp>
        <p:nvSpPr>
          <p:cNvPr id="13" name="标题 1">
            <a:extLst>
              <a:ext uri="{FF2B5EF4-FFF2-40B4-BE49-F238E27FC236}">
                <a16:creationId xmlns:a16="http://schemas.microsoft.com/office/drawing/2014/main" id="{2BE1FDF5-4923-43E1-8950-8527649FE6EB}"/>
              </a:ext>
            </a:extLst>
          </p:cNvPr>
          <p:cNvSpPr>
            <a:spLocks noGrp="1"/>
          </p:cNvSpPr>
          <p:nvPr>
            <p:ph type="title" hasCustomPrompt="1"/>
          </p:nvPr>
        </p:nvSpPr>
        <p:spPr>
          <a:xfrm>
            <a:off x="1439862" y="1355320"/>
            <a:ext cx="8796337" cy="1060855"/>
          </a:xfrm>
          <a:prstGeom prst="rect">
            <a:avLst/>
          </a:prstGeom>
          <a:noFill/>
          <a:effectLst/>
        </p:spPr>
        <p:txBody>
          <a:bodyPr anchor="ctr">
            <a:noAutofit/>
          </a:bodyPr>
          <a:lstStyle>
            <a:lvl1pPr algn="l">
              <a:lnSpc>
                <a:spcPct val="100000"/>
              </a:lnSpc>
              <a:defRPr sz="6000" b="0">
                <a:solidFill>
                  <a:schemeClr val="tx2"/>
                </a:solidFill>
                <a:effectLst/>
              </a:defRPr>
            </a:lvl1pPr>
          </a:lstStyle>
          <a:p>
            <a:r>
              <a:rPr lang="zh-CN" altLang="en-US" dirty="0"/>
              <a:t>单击此处编辑标题样式</a:t>
            </a:r>
          </a:p>
        </p:txBody>
      </p:sp>
      <p:pic>
        <p:nvPicPr>
          <p:cNvPr id="15" name="图片 14">
            <a:extLst>
              <a:ext uri="{FF2B5EF4-FFF2-40B4-BE49-F238E27FC236}">
                <a16:creationId xmlns:a16="http://schemas.microsoft.com/office/drawing/2014/main" id="{5FD0C4E5-D655-41D1-8AC5-975561F1C627}"/>
              </a:ext>
            </a:extLst>
          </p:cNvPr>
          <p:cNvPicPr>
            <a:picLocks noChangeAspect="1"/>
          </p:cNvPicPr>
          <p:nvPr userDrawn="1"/>
        </p:nvPicPr>
        <p:blipFill rotWithShape="1">
          <a:blip r:embed="rId2" cstate="print"/>
          <a:srcRect r="1346"/>
          <a:stretch/>
        </p:blipFill>
        <p:spPr>
          <a:xfrm>
            <a:off x="516" y="5781221"/>
            <a:ext cx="12191484" cy="411617"/>
          </a:xfrm>
          <a:prstGeom prst="rect">
            <a:avLst/>
          </a:prstGeom>
        </p:spPr>
      </p:pic>
      <p:sp>
        <p:nvSpPr>
          <p:cNvPr id="16" name="矩形 15">
            <a:extLst>
              <a:ext uri="{FF2B5EF4-FFF2-40B4-BE49-F238E27FC236}">
                <a16:creationId xmlns:a16="http://schemas.microsoft.com/office/drawing/2014/main" id="{EDD1933B-16C3-4999-98BD-F73EBEC916D2}"/>
              </a:ext>
            </a:extLst>
          </p:cNvPr>
          <p:cNvSpPr/>
          <p:nvPr userDrawn="1"/>
        </p:nvSpPr>
        <p:spPr>
          <a:xfrm>
            <a:off x="0" y="1523797"/>
            <a:ext cx="360363" cy="723900"/>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extLst>
      <p:ext uri="{BB962C8B-B14F-4D97-AF65-F5344CB8AC3E}">
        <p14:creationId xmlns:p14="http://schemas.microsoft.com/office/powerpoint/2010/main" val="649336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过渡页2">
    <p:spTree>
      <p:nvGrpSpPr>
        <p:cNvPr id="1" name=""/>
        <p:cNvGrpSpPr/>
        <p:nvPr/>
      </p:nvGrpSpPr>
      <p:grpSpPr>
        <a:xfrm>
          <a:off x="0" y="0"/>
          <a:ext cx="0" cy="0"/>
          <a:chOff x="0" y="0"/>
          <a:chExt cx="0" cy="0"/>
        </a:xfrm>
      </p:grpSpPr>
      <p:pic>
        <p:nvPicPr>
          <p:cNvPr id="3" name="图片 2" descr="图片包含 建筑物, 圆屋顶, 地板&#10;&#10;描述已自动生成">
            <a:extLst>
              <a:ext uri="{FF2B5EF4-FFF2-40B4-BE49-F238E27FC236}">
                <a16:creationId xmlns:a16="http://schemas.microsoft.com/office/drawing/2014/main" id="{B94F3640-73A4-452A-B43A-9C6BC3DA014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 name="矩形 3">
            <a:extLst>
              <a:ext uri="{FF2B5EF4-FFF2-40B4-BE49-F238E27FC236}">
                <a16:creationId xmlns:a16="http://schemas.microsoft.com/office/drawing/2014/main" id="{1E81BD90-8A64-4ED5-A552-F6BD597FB9AE}"/>
              </a:ext>
            </a:extLst>
          </p:cNvPr>
          <p:cNvSpPr/>
          <p:nvPr userDrawn="1"/>
        </p:nvSpPr>
        <p:spPr>
          <a:xfrm rot="16200000">
            <a:off x="6051000" y="-2616750"/>
            <a:ext cx="90000" cy="12192000"/>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图片占位符 33">
            <a:extLst>
              <a:ext uri="{FF2B5EF4-FFF2-40B4-BE49-F238E27FC236}">
                <a16:creationId xmlns:a16="http://schemas.microsoft.com/office/drawing/2014/main" id="{6E06DE62-527A-47C4-87BF-FFC53A66E78B}"/>
              </a:ext>
            </a:extLst>
          </p:cNvPr>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6" name="标题 13">
            <a:extLst>
              <a:ext uri="{FF2B5EF4-FFF2-40B4-BE49-F238E27FC236}">
                <a16:creationId xmlns:a16="http://schemas.microsoft.com/office/drawing/2014/main" id="{028BE167-9388-4F73-B56C-D2C5AA5DAD6C}"/>
              </a:ext>
            </a:extLst>
          </p:cNvPr>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tx2"/>
                </a:solidFill>
              </a:defRPr>
            </a:lvl1pPr>
          </a:lstStyle>
          <a:p>
            <a:r>
              <a:rPr lang="zh-CN" altLang="en-US" dirty="0"/>
              <a:t>单击此处编辑母版标题样式</a:t>
            </a:r>
          </a:p>
        </p:txBody>
      </p:sp>
      <p:pic>
        <p:nvPicPr>
          <p:cNvPr id="7" name="图片 6">
            <a:extLst>
              <a:ext uri="{FF2B5EF4-FFF2-40B4-BE49-F238E27FC236}">
                <a16:creationId xmlns:a16="http://schemas.microsoft.com/office/drawing/2014/main" id="{7B04C2BD-8375-4CA5-A006-B014FC0FB530}"/>
              </a:ext>
            </a:extLst>
          </p:cNvPr>
          <p:cNvPicPr>
            <a:picLocks noChangeAspect="1"/>
          </p:cNvPicPr>
          <p:nvPr userDrawn="1"/>
        </p:nvPicPr>
        <p:blipFill rotWithShape="1">
          <a:blip r:embed="rId3" cstate="print"/>
          <a:srcRect r="1346"/>
          <a:stretch/>
        </p:blipFill>
        <p:spPr>
          <a:xfrm>
            <a:off x="516" y="6041797"/>
            <a:ext cx="12166903" cy="411617"/>
          </a:xfrm>
          <a:prstGeom prst="rect">
            <a:avLst/>
          </a:prstGeom>
        </p:spPr>
      </p:pic>
      <p:sp>
        <p:nvSpPr>
          <p:cNvPr id="8" name="文本占位符 38">
            <a:extLst>
              <a:ext uri="{FF2B5EF4-FFF2-40B4-BE49-F238E27FC236}">
                <a16:creationId xmlns:a16="http://schemas.microsoft.com/office/drawing/2014/main" id="{E32F64F0-3B16-41D3-A21E-C57551DE700E}"/>
              </a:ext>
            </a:extLst>
          </p:cNvPr>
          <p:cNvSpPr>
            <a:spLocks noGrp="1"/>
          </p:cNvSpPr>
          <p:nvPr>
            <p:ph type="body" sz="quarter" idx="1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spTree>
    <p:extLst>
      <p:ext uri="{BB962C8B-B14F-4D97-AF65-F5344CB8AC3E}">
        <p14:creationId xmlns:p14="http://schemas.microsoft.com/office/powerpoint/2010/main" val="160799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封底1">
    <p:spTree>
      <p:nvGrpSpPr>
        <p:cNvPr id="1" name=""/>
        <p:cNvGrpSpPr/>
        <p:nvPr/>
      </p:nvGrpSpPr>
      <p:grpSpPr>
        <a:xfrm>
          <a:off x="0" y="0"/>
          <a:ext cx="0" cy="0"/>
          <a:chOff x="0" y="0"/>
          <a:chExt cx="0" cy="0"/>
        </a:xfrm>
      </p:grpSpPr>
      <p:cxnSp>
        <p:nvCxnSpPr>
          <p:cNvPr id="10" name="直接连接符 9">
            <a:extLst>
              <a:ext uri="{FF2B5EF4-FFF2-40B4-BE49-F238E27FC236}">
                <a16:creationId xmlns:a16="http://schemas.microsoft.com/office/drawing/2014/main" id="{DFAE37BE-F1B1-4D9C-A3B6-56648BA1CF1D}"/>
              </a:ext>
            </a:extLst>
          </p:cNvPr>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a:extLst>
              <a:ext uri="{FF2B5EF4-FFF2-40B4-BE49-F238E27FC236}">
                <a16:creationId xmlns:a16="http://schemas.microsoft.com/office/drawing/2014/main" id="{F501B036-7786-46C7-98A8-6857014E016B}"/>
              </a:ext>
            </a:extLst>
          </p:cNvPr>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a:extLst>
              <a:ext uri="{FF2B5EF4-FFF2-40B4-BE49-F238E27FC236}">
                <a16:creationId xmlns:a16="http://schemas.microsoft.com/office/drawing/2014/main" id="{947A5DF3-60A2-4866-9A4F-599F80ED898E}"/>
              </a:ext>
            </a:extLst>
          </p:cNvPr>
          <p:cNvSpPr txBox="1">
            <a:spLocks/>
          </p:cNvSpPr>
          <p:nvPr userDrawn="1"/>
        </p:nvSpPr>
        <p:spPr>
          <a:xfrm>
            <a:off x="2555162" y="3129756"/>
            <a:ext cx="7081677" cy="598488"/>
          </a:xfrm>
          <a:prstGeom prst="rect">
            <a:avLst/>
          </a:prstGeom>
        </p:spPr>
        <p:txBody>
          <a:bodyPr anchor="ctr"/>
          <a:lstStyle>
            <a:lvl1pPr marL="0" indent="0" algn="ctr" defTabSz="967710" rtl="0" eaLnBrk="1" latinLnBrk="0" hangingPunct="1">
              <a:lnSpc>
                <a:spcPct val="100000"/>
              </a:lnSpc>
              <a:spcBef>
                <a:spcPts val="1058"/>
              </a:spcBef>
              <a:buFontTx/>
              <a:buNone/>
              <a:defRPr sz="6000" b="1" kern="1200" spc="600">
                <a:solidFill>
                  <a:schemeClr val="bg1"/>
                </a:solidFill>
                <a:latin typeface="+mn-lt"/>
                <a:ea typeface="+mn-ea"/>
                <a:cs typeface="+mn-cs"/>
              </a:defRPr>
            </a:lvl1pPr>
            <a:lvl2pPr marL="725782" indent="-241927" algn="l" defTabSz="967710" rtl="0" eaLnBrk="1" latinLnBrk="0" hangingPunct="1">
              <a:lnSpc>
                <a:spcPct val="90000"/>
              </a:lnSpc>
              <a:spcBef>
                <a:spcPts val="529"/>
              </a:spcBef>
              <a:buFont typeface="Arial" panose="020B0604020202020204" pitchFamily="34" charset="0"/>
              <a:buChar char="•"/>
              <a:defRPr sz="2540" b="0" kern="1200">
                <a:solidFill>
                  <a:schemeClr val="tx2">
                    <a:lumMod val="75000"/>
                    <a:lumOff val="25000"/>
                  </a:schemeClr>
                </a:solidFill>
                <a:latin typeface="+mn-lt"/>
                <a:ea typeface="+mn-ea"/>
                <a:cs typeface="+mn-cs"/>
              </a:defRPr>
            </a:lvl2pPr>
            <a:lvl3pPr marL="1209637" indent="-241927" algn="l" defTabSz="967710" rtl="0" eaLnBrk="1" latinLnBrk="0" hangingPunct="1">
              <a:lnSpc>
                <a:spcPct val="90000"/>
              </a:lnSpc>
              <a:spcBef>
                <a:spcPts val="529"/>
              </a:spcBef>
              <a:buFont typeface="Arial" panose="020B0604020202020204" pitchFamily="34" charset="0"/>
              <a:buChar char="•"/>
              <a:defRPr sz="2117" b="0" kern="1200">
                <a:solidFill>
                  <a:schemeClr val="tx2">
                    <a:lumMod val="75000"/>
                    <a:lumOff val="25000"/>
                  </a:schemeClr>
                </a:solidFill>
                <a:latin typeface="+mn-lt"/>
                <a:ea typeface="+mn-ea"/>
                <a:cs typeface="+mn-cs"/>
              </a:defRPr>
            </a:lvl3pPr>
            <a:lvl4pPr marL="1693492" indent="-241927" algn="l" defTabSz="967710" rtl="0" eaLnBrk="1" latinLnBrk="0" hangingPunct="1">
              <a:lnSpc>
                <a:spcPct val="90000"/>
              </a:lnSpc>
              <a:spcBef>
                <a:spcPts val="529"/>
              </a:spcBef>
              <a:buFont typeface="Arial" panose="020B0604020202020204" pitchFamily="34" charset="0"/>
              <a:buChar char="•"/>
              <a:defRPr sz="1905" b="0" kern="1200">
                <a:solidFill>
                  <a:schemeClr val="tx2">
                    <a:lumMod val="75000"/>
                    <a:lumOff val="25000"/>
                  </a:schemeClr>
                </a:solidFill>
                <a:latin typeface="+mn-lt"/>
                <a:ea typeface="+mn-ea"/>
                <a:cs typeface="+mn-cs"/>
              </a:defRPr>
            </a:lvl4pPr>
            <a:lvl5pPr marL="2177346" indent="-241927" algn="l" defTabSz="967710" rtl="0" eaLnBrk="1" latinLnBrk="0" hangingPunct="1">
              <a:lnSpc>
                <a:spcPct val="90000"/>
              </a:lnSpc>
              <a:spcBef>
                <a:spcPts val="529"/>
              </a:spcBef>
              <a:buFont typeface="Arial" panose="020B0604020202020204" pitchFamily="34" charset="0"/>
              <a:buChar char="•"/>
              <a:defRPr sz="1905" b="0" kern="1200">
                <a:solidFill>
                  <a:schemeClr val="tx2">
                    <a:lumMod val="75000"/>
                    <a:lumOff val="25000"/>
                  </a:schemeClr>
                </a:solidFill>
                <a:latin typeface="+mn-lt"/>
                <a:ea typeface="+mn-ea"/>
                <a:cs typeface="+mn-cs"/>
              </a:defRPr>
            </a:lvl5pPr>
            <a:lvl6pPr marL="2661201" indent="-241927" algn="l" defTabSz="967710" rtl="0" eaLnBrk="1" latinLnBrk="0" hangingPunct="1">
              <a:lnSpc>
                <a:spcPct val="90000"/>
              </a:lnSpc>
              <a:spcBef>
                <a:spcPts val="529"/>
              </a:spcBef>
              <a:buFont typeface="Arial" panose="020B0604020202020204" pitchFamily="34" charset="0"/>
              <a:buChar char="•"/>
              <a:defRPr sz="1905" kern="1200">
                <a:solidFill>
                  <a:schemeClr val="tx1"/>
                </a:solidFill>
                <a:latin typeface="+mn-lt"/>
                <a:ea typeface="+mn-ea"/>
                <a:cs typeface="+mn-cs"/>
              </a:defRPr>
            </a:lvl6pPr>
            <a:lvl7pPr marL="3145056" indent="-241927" algn="l" defTabSz="967710" rtl="0" eaLnBrk="1" latinLnBrk="0" hangingPunct="1">
              <a:lnSpc>
                <a:spcPct val="90000"/>
              </a:lnSpc>
              <a:spcBef>
                <a:spcPts val="529"/>
              </a:spcBef>
              <a:buFont typeface="Arial" panose="020B0604020202020204" pitchFamily="34" charset="0"/>
              <a:buChar char="•"/>
              <a:defRPr sz="1905" kern="1200">
                <a:solidFill>
                  <a:schemeClr val="tx1"/>
                </a:solidFill>
                <a:latin typeface="+mn-lt"/>
                <a:ea typeface="+mn-ea"/>
                <a:cs typeface="+mn-cs"/>
              </a:defRPr>
            </a:lvl7pPr>
            <a:lvl8pPr marL="3628911" indent="-241927" algn="l" defTabSz="967710" rtl="0" eaLnBrk="1" latinLnBrk="0" hangingPunct="1">
              <a:lnSpc>
                <a:spcPct val="90000"/>
              </a:lnSpc>
              <a:spcBef>
                <a:spcPts val="529"/>
              </a:spcBef>
              <a:buFont typeface="Arial" panose="020B0604020202020204" pitchFamily="34" charset="0"/>
              <a:buChar char="•"/>
              <a:defRPr sz="1905" kern="1200">
                <a:solidFill>
                  <a:schemeClr val="tx1"/>
                </a:solidFill>
                <a:latin typeface="+mn-lt"/>
                <a:ea typeface="+mn-ea"/>
                <a:cs typeface="+mn-cs"/>
              </a:defRPr>
            </a:lvl8pPr>
            <a:lvl9pPr marL="4112765" indent="-241927" algn="l" defTabSz="967710" rtl="0" eaLnBrk="1" latinLnBrk="0" hangingPunct="1">
              <a:lnSpc>
                <a:spcPct val="90000"/>
              </a:lnSpc>
              <a:spcBef>
                <a:spcPts val="529"/>
              </a:spcBef>
              <a:buFont typeface="Arial" panose="020B0604020202020204" pitchFamily="34" charset="0"/>
              <a:buChar char="•"/>
              <a:defRPr sz="1905" kern="1200">
                <a:solidFill>
                  <a:schemeClr val="tx1"/>
                </a:solidFill>
                <a:latin typeface="+mn-lt"/>
                <a:ea typeface="+mn-ea"/>
                <a:cs typeface="+mn-cs"/>
              </a:defRPr>
            </a:lvl9pPr>
          </a:lstStyle>
          <a:p>
            <a:pPr marL="0" marR="0" lvl="0" indent="0" algn="ctr" defTabSz="967710" rtl="0" eaLnBrk="1" fontAlgn="auto" latinLnBrk="0" hangingPunct="1">
              <a:lnSpc>
                <a:spcPct val="100000"/>
              </a:lnSpc>
              <a:spcBef>
                <a:spcPts val="1058"/>
              </a:spcBef>
              <a:spcAft>
                <a:spcPts val="0"/>
              </a:spcAft>
              <a:buClrTx/>
              <a:buSzTx/>
              <a:buFontTx/>
              <a:buNone/>
              <a:tabLst/>
              <a:defRPr/>
            </a:pPr>
            <a:endParaRPr kumimoji="0" lang="zh-CN" altLang="en-US" sz="6000" b="1" i="0" u="none" strike="noStrike" kern="1200" cap="none" spc="600" normalizeH="0" baseline="0" noProof="0" dirty="0">
              <a:ln>
                <a:noFill/>
              </a:ln>
              <a:solidFill>
                <a:srgbClr val="FFFFFF"/>
              </a:solidFill>
              <a:effectLst/>
              <a:uLnTx/>
              <a:uFillTx/>
              <a:latin typeface="Arial"/>
              <a:ea typeface="微软雅黑"/>
              <a:cs typeface="+mn-cs"/>
            </a:endParaRPr>
          </a:p>
        </p:txBody>
      </p:sp>
      <p:pic>
        <p:nvPicPr>
          <p:cNvPr id="16" name="图片 15" descr="文本&#10;&#10;描述已自动生成">
            <a:extLst>
              <a:ext uri="{FF2B5EF4-FFF2-40B4-BE49-F238E27FC236}">
                <a16:creationId xmlns:a16="http://schemas.microsoft.com/office/drawing/2014/main" id="{F48AE7D4-DFEE-4825-B27E-30333F4A9B2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175242" y="806450"/>
            <a:ext cx="3841516" cy="2692400"/>
          </a:xfrm>
          <a:prstGeom prst="rect">
            <a:avLst/>
          </a:prstGeom>
        </p:spPr>
      </p:pic>
      <p:sp>
        <p:nvSpPr>
          <p:cNvPr id="17" name="标题 1">
            <a:extLst>
              <a:ext uri="{FF2B5EF4-FFF2-40B4-BE49-F238E27FC236}">
                <a16:creationId xmlns:a16="http://schemas.microsoft.com/office/drawing/2014/main" id="{04CF1101-69DB-4A33-A9E2-33249567E39A}"/>
              </a:ext>
            </a:extLst>
          </p:cNvPr>
          <p:cNvSpPr>
            <a:spLocks noGrp="1"/>
          </p:cNvSpPr>
          <p:nvPr>
            <p:ph type="title" hasCustomPrompt="1"/>
          </p:nvPr>
        </p:nvSpPr>
        <p:spPr>
          <a:xfrm>
            <a:off x="2351313" y="3700057"/>
            <a:ext cx="7561943"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p>
        </p:txBody>
      </p:sp>
      <p:sp>
        <p:nvSpPr>
          <p:cNvPr id="19" name="文本框 18">
            <a:extLst>
              <a:ext uri="{FF2B5EF4-FFF2-40B4-BE49-F238E27FC236}">
                <a16:creationId xmlns:a16="http://schemas.microsoft.com/office/drawing/2014/main" id="{7CE687FC-3BE9-4FBA-A63F-1E81331F6D34}"/>
              </a:ext>
            </a:extLst>
          </p:cNvPr>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a:extLst>
              <a:ext uri="{FF2B5EF4-FFF2-40B4-BE49-F238E27FC236}">
                <a16:creationId xmlns:a16="http://schemas.microsoft.com/office/drawing/2014/main" id="{25A3466E-5ED7-4191-A258-206517395BA4}"/>
              </a:ext>
            </a:extLst>
          </p:cNvPr>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p>
        </p:txBody>
      </p:sp>
      <p:cxnSp>
        <p:nvCxnSpPr>
          <p:cNvPr id="21" name="直接连接符 20">
            <a:extLst>
              <a:ext uri="{FF2B5EF4-FFF2-40B4-BE49-F238E27FC236}">
                <a16:creationId xmlns:a16="http://schemas.microsoft.com/office/drawing/2014/main" id="{E1DA9E16-0FEA-4E2C-8CE1-B167730F1777}"/>
              </a:ext>
            </a:extLst>
          </p:cNvPr>
          <p:cNvCxnSpPr>
            <a:cxnSpLocks/>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46426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封底2">
    <p:spTree>
      <p:nvGrpSpPr>
        <p:cNvPr id="1" name=""/>
        <p:cNvGrpSpPr/>
        <p:nvPr/>
      </p:nvGrpSpPr>
      <p:grpSpPr>
        <a:xfrm>
          <a:off x="0" y="0"/>
          <a:ext cx="0" cy="0"/>
          <a:chOff x="0" y="0"/>
          <a:chExt cx="0" cy="0"/>
        </a:xfrm>
      </p:grpSpPr>
      <p:cxnSp>
        <p:nvCxnSpPr>
          <p:cNvPr id="10" name="直接连接符 9">
            <a:extLst>
              <a:ext uri="{FF2B5EF4-FFF2-40B4-BE49-F238E27FC236}">
                <a16:creationId xmlns:a16="http://schemas.microsoft.com/office/drawing/2014/main" id="{DFAE37BE-F1B1-4D9C-A3B6-56648BA1CF1D}"/>
              </a:ext>
            </a:extLst>
          </p:cNvPr>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a:extLst>
              <a:ext uri="{FF2B5EF4-FFF2-40B4-BE49-F238E27FC236}">
                <a16:creationId xmlns:a16="http://schemas.microsoft.com/office/drawing/2014/main" id="{F501B036-7786-46C7-98A8-6857014E016B}"/>
              </a:ext>
            </a:extLst>
          </p:cNvPr>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a:extLst>
              <a:ext uri="{FF2B5EF4-FFF2-40B4-BE49-F238E27FC236}">
                <a16:creationId xmlns:a16="http://schemas.microsoft.com/office/drawing/2014/main" id="{947A5DF3-60A2-4866-9A4F-599F80ED898E}"/>
              </a:ext>
            </a:extLst>
          </p:cNvPr>
          <p:cNvSpPr txBox="1">
            <a:spLocks/>
          </p:cNvSpPr>
          <p:nvPr userDrawn="1"/>
        </p:nvSpPr>
        <p:spPr>
          <a:xfrm>
            <a:off x="2555162" y="3129756"/>
            <a:ext cx="7081677" cy="598488"/>
          </a:xfrm>
          <a:prstGeom prst="rect">
            <a:avLst/>
          </a:prstGeom>
        </p:spPr>
        <p:txBody>
          <a:bodyPr anchor="ctr"/>
          <a:lstStyle>
            <a:lvl1pPr marL="0" indent="0" algn="ctr" defTabSz="967710" rtl="0" eaLnBrk="1" latinLnBrk="0" hangingPunct="1">
              <a:lnSpc>
                <a:spcPct val="100000"/>
              </a:lnSpc>
              <a:spcBef>
                <a:spcPts val="1058"/>
              </a:spcBef>
              <a:buFontTx/>
              <a:buNone/>
              <a:defRPr sz="6000" b="1" kern="1200" spc="600">
                <a:solidFill>
                  <a:schemeClr val="bg1"/>
                </a:solidFill>
                <a:latin typeface="+mn-lt"/>
                <a:ea typeface="+mn-ea"/>
                <a:cs typeface="+mn-cs"/>
              </a:defRPr>
            </a:lvl1pPr>
            <a:lvl2pPr marL="725782" indent="-241927" algn="l" defTabSz="967710" rtl="0" eaLnBrk="1" latinLnBrk="0" hangingPunct="1">
              <a:lnSpc>
                <a:spcPct val="90000"/>
              </a:lnSpc>
              <a:spcBef>
                <a:spcPts val="529"/>
              </a:spcBef>
              <a:buFont typeface="Arial" panose="020B0604020202020204" pitchFamily="34" charset="0"/>
              <a:buChar char="•"/>
              <a:defRPr sz="2540" b="0" kern="1200">
                <a:solidFill>
                  <a:schemeClr val="tx2">
                    <a:lumMod val="75000"/>
                    <a:lumOff val="25000"/>
                  </a:schemeClr>
                </a:solidFill>
                <a:latin typeface="+mn-lt"/>
                <a:ea typeface="+mn-ea"/>
                <a:cs typeface="+mn-cs"/>
              </a:defRPr>
            </a:lvl2pPr>
            <a:lvl3pPr marL="1209637" indent="-241927" algn="l" defTabSz="967710" rtl="0" eaLnBrk="1" latinLnBrk="0" hangingPunct="1">
              <a:lnSpc>
                <a:spcPct val="90000"/>
              </a:lnSpc>
              <a:spcBef>
                <a:spcPts val="529"/>
              </a:spcBef>
              <a:buFont typeface="Arial" panose="020B0604020202020204" pitchFamily="34" charset="0"/>
              <a:buChar char="•"/>
              <a:defRPr sz="2117" b="0" kern="1200">
                <a:solidFill>
                  <a:schemeClr val="tx2">
                    <a:lumMod val="75000"/>
                    <a:lumOff val="25000"/>
                  </a:schemeClr>
                </a:solidFill>
                <a:latin typeface="+mn-lt"/>
                <a:ea typeface="+mn-ea"/>
                <a:cs typeface="+mn-cs"/>
              </a:defRPr>
            </a:lvl3pPr>
            <a:lvl4pPr marL="1693492" indent="-241927" algn="l" defTabSz="967710" rtl="0" eaLnBrk="1" latinLnBrk="0" hangingPunct="1">
              <a:lnSpc>
                <a:spcPct val="90000"/>
              </a:lnSpc>
              <a:spcBef>
                <a:spcPts val="529"/>
              </a:spcBef>
              <a:buFont typeface="Arial" panose="020B0604020202020204" pitchFamily="34" charset="0"/>
              <a:buChar char="•"/>
              <a:defRPr sz="1905" b="0" kern="1200">
                <a:solidFill>
                  <a:schemeClr val="tx2">
                    <a:lumMod val="75000"/>
                    <a:lumOff val="25000"/>
                  </a:schemeClr>
                </a:solidFill>
                <a:latin typeface="+mn-lt"/>
                <a:ea typeface="+mn-ea"/>
                <a:cs typeface="+mn-cs"/>
              </a:defRPr>
            </a:lvl4pPr>
            <a:lvl5pPr marL="2177346" indent="-241927" algn="l" defTabSz="967710" rtl="0" eaLnBrk="1" latinLnBrk="0" hangingPunct="1">
              <a:lnSpc>
                <a:spcPct val="90000"/>
              </a:lnSpc>
              <a:spcBef>
                <a:spcPts val="529"/>
              </a:spcBef>
              <a:buFont typeface="Arial" panose="020B0604020202020204" pitchFamily="34" charset="0"/>
              <a:buChar char="•"/>
              <a:defRPr sz="1905" b="0" kern="1200">
                <a:solidFill>
                  <a:schemeClr val="tx2">
                    <a:lumMod val="75000"/>
                    <a:lumOff val="25000"/>
                  </a:schemeClr>
                </a:solidFill>
                <a:latin typeface="+mn-lt"/>
                <a:ea typeface="+mn-ea"/>
                <a:cs typeface="+mn-cs"/>
              </a:defRPr>
            </a:lvl5pPr>
            <a:lvl6pPr marL="2661201" indent="-241927" algn="l" defTabSz="967710" rtl="0" eaLnBrk="1" latinLnBrk="0" hangingPunct="1">
              <a:lnSpc>
                <a:spcPct val="90000"/>
              </a:lnSpc>
              <a:spcBef>
                <a:spcPts val="529"/>
              </a:spcBef>
              <a:buFont typeface="Arial" panose="020B0604020202020204" pitchFamily="34" charset="0"/>
              <a:buChar char="•"/>
              <a:defRPr sz="1905" kern="1200">
                <a:solidFill>
                  <a:schemeClr val="tx1"/>
                </a:solidFill>
                <a:latin typeface="+mn-lt"/>
                <a:ea typeface="+mn-ea"/>
                <a:cs typeface="+mn-cs"/>
              </a:defRPr>
            </a:lvl6pPr>
            <a:lvl7pPr marL="3145056" indent="-241927" algn="l" defTabSz="967710" rtl="0" eaLnBrk="1" latinLnBrk="0" hangingPunct="1">
              <a:lnSpc>
                <a:spcPct val="90000"/>
              </a:lnSpc>
              <a:spcBef>
                <a:spcPts val="529"/>
              </a:spcBef>
              <a:buFont typeface="Arial" panose="020B0604020202020204" pitchFamily="34" charset="0"/>
              <a:buChar char="•"/>
              <a:defRPr sz="1905" kern="1200">
                <a:solidFill>
                  <a:schemeClr val="tx1"/>
                </a:solidFill>
                <a:latin typeface="+mn-lt"/>
                <a:ea typeface="+mn-ea"/>
                <a:cs typeface="+mn-cs"/>
              </a:defRPr>
            </a:lvl7pPr>
            <a:lvl8pPr marL="3628911" indent="-241927" algn="l" defTabSz="967710" rtl="0" eaLnBrk="1" latinLnBrk="0" hangingPunct="1">
              <a:lnSpc>
                <a:spcPct val="90000"/>
              </a:lnSpc>
              <a:spcBef>
                <a:spcPts val="529"/>
              </a:spcBef>
              <a:buFont typeface="Arial" panose="020B0604020202020204" pitchFamily="34" charset="0"/>
              <a:buChar char="•"/>
              <a:defRPr sz="1905" kern="1200">
                <a:solidFill>
                  <a:schemeClr val="tx1"/>
                </a:solidFill>
                <a:latin typeface="+mn-lt"/>
                <a:ea typeface="+mn-ea"/>
                <a:cs typeface="+mn-cs"/>
              </a:defRPr>
            </a:lvl8pPr>
            <a:lvl9pPr marL="4112765" indent="-241927" algn="l" defTabSz="967710" rtl="0" eaLnBrk="1" latinLnBrk="0" hangingPunct="1">
              <a:lnSpc>
                <a:spcPct val="90000"/>
              </a:lnSpc>
              <a:spcBef>
                <a:spcPts val="529"/>
              </a:spcBef>
              <a:buFont typeface="Arial" panose="020B0604020202020204" pitchFamily="34" charset="0"/>
              <a:buChar char="•"/>
              <a:defRPr sz="1905" kern="1200">
                <a:solidFill>
                  <a:schemeClr val="tx1"/>
                </a:solidFill>
                <a:latin typeface="+mn-lt"/>
                <a:ea typeface="+mn-ea"/>
                <a:cs typeface="+mn-cs"/>
              </a:defRPr>
            </a:lvl9pPr>
          </a:lstStyle>
          <a:p>
            <a:pPr marL="0" marR="0" lvl="0" indent="0" algn="ctr" defTabSz="967710" rtl="0" eaLnBrk="1" fontAlgn="auto" latinLnBrk="0" hangingPunct="1">
              <a:lnSpc>
                <a:spcPct val="100000"/>
              </a:lnSpc>
              <a:spcBef>
                <a:spcPts val="1058"/>
              </a:spcBef>
              <a:spcAft>
                <a:spcPts val="0"/>
              </a:spcAft>
              <a:buClrTx/>
              <a:buSzTx/>
              <a:buFontTx/>
              <a:buNone/>
              <a:tabLst/>
              <a:defRPr/>
            </a:pPr>
            <a:endParaRPr kumimoji="0" lang="zh-CN" altLang="en-US" sz="6000" b="1" i="0" u="none" strike="noStrike" kern="1200" cap="none" spc="600" normalizeH="0" baseline="0" noProof="0" dirty="0">
              <a:ln>
                <a:noFill/>
              </a:ln>
              <a:solidFill>
                <a:srgbClr val="FFFFFF"/>
              </a:solidFill>
              <a:effectLst/>
              <a:uLnTx/>
              <a:uFillTx/>
              <a:latin typeface="Arial"/>
              <a:ea typeface="微软雅黑"/>
              <a:cs typeface="+mn-cs"/>
            </a:endParaRPr>
          </a:p>
        </p:txBody>
      </p:sp>
      <p:sp>
        <p:nvSpPr>
          <p:cNvPr id="19" name="文本框 18">
            <a:extLst>
              <a:ext uri="{FF2B5EF4-FFF2-40B4-BE49-F238E27FC236}">
                <a16:creationId xmlns:a16="http://schemas.microsoft.com/office/drawing/2014/main" id="{7CE687FC-3BE9-4FBA-A63F-1E81331F6D34}"/>
              </a:ext>
            </a:extLst>
          </p:cNvPr>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a:extLst>
              <a:ext uri="{FF2B5EF4-FFF2-40B4-BE49-F238E27FC236}">
                <a16:creationId xmlns:a16="http://schemas.microsoft.com/office/drawing/2014/main" id="{25A3466E-5ED7-4191-A258-206517395BA4}"/>
              </a:ext>
            </a:extLst>
          </p:cNvPr>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p>
        </p:txBody>
      </p:sp>
      <p:cxnSp>
        <p:nvCxnSpPr>
          <p:cNvPr id="21" name="直接连接符 20">
            <a:extLst>
              <a:ext uri="{FF2B5EF4-FFF2-40B4-BE49-F238E27FC236}">
                <a16:creationId xmlns:a16="http://schemas.microsoft.com/office/drawing/2014/main" id="{E1DA9E16-0FEA-4E2C-8CE1-B167730F1777}"/>
              </a:ext>
            </a:extLst>
          </p:cNvPr>
          <p:cNvCxnSpPr>
            <a:cxnSpLocks/>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pic>
        <p:nvPicPr>
          <p:cNvPr id="3" name="图片 2" descr="文本&#10;&#10;中度可信度描述已自动生成">
            <a:extLst>
              <a:ext uri="{FF2B5EF4-FFF2-40B4-BE49-F238E27FC236}">
                <a16:creationId xmlns:a16="http://schemas.microsoft.com/office/drawing/2014/main" id="{5723A9D1-EED7-4450-8C0A-D4F40F2B09B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73315" y="1918497"/>
            <a:ext cx="4717143" cy="1550721"/>
          </a:xfrm>
          <a:prstGeom prst="rect">
            <a:avLst/>
          </a:prstGeom>
        </p:spPr>
      </p:pic>
      <p:sp>
        <p:nvSpPr>
          <p:cNvPr id="12" name="标题 1">
            <a:extLst>
              <a:ext uri="{FF2B5EF4-FFF2-40B4-BE49-F238E27FC236}">
                <a16:creationId xmlns:a16="http://schemas.microsoft.com/office/drawing/2014/main" id="{D828F617-93F6-4A6A-9A46-2F3977BC78B6}"/>
              </a:ext>
            </a:extLst>
          </p:cNvPr>
          <p:cNvSpPr>
            <a:spLocks noGrp="1"/>
          </p:cNvSpPr>
          <p:nvPr>
            <p:ph type="title" hasCustomPrompt="1"/>
          </p:nvPr>
        </p:nvSpPr>
        <p:spPr>
          <a:xfrm>
            <a:off x="6096001" y="2179233"/>
            <a:ext cx="5613400"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p>
        </p:txBody>
      </p:sp>
    </p:spTree>
    <p:extLst>
      <p:ext uri="{BB962C8B-B14F-4D97-AF65-F5344CB8AC3E}">
        <p14:creationId xmlns:p14="http://schemas.microsoft.com/office/powerpoint/2010/main" val="2637512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tx2"/>
        </a:solidFill>
        <a:effectLst/>
      </p:bgPr>
    </p:bg>
    <p:spTree>
      <p:nvGrpSpPr>
        <p:cNvPr id="1" name=""/>
        <p:cNvGrpSpPr/>
        <p:nvPr/>
      </p:nvGrpSpPr>
      <p:grpSpPr>
        <a:xfrm>
          <a:off x="0" y="0"/>
          <a:ext cx="0" cy="0"/>
          <a:chOff x="0" y="0"/>
          <a:chExt cx="0" cy="0"/>
        </a:xfrm>
      </p:grpSpPr>
      <p:sp>
        <p:nvSpPr>
          <p:cNvPr id="9" name="流程图: 离页连接符 8">
            <a:extLst>
              <a:ext uri="{FF2B5EF4-FFF2-40B4-BE49-F238E27FC236}">
                <a16:creationId xmlns:a16="http://schemas.microsoft.com/office/drawing/2014/main" id="{033EB741-EFF7-4BA9-9D9F-8D39CB76B557}"/>
              </a:ext>
            </a:extLst>
          </p:cNvPr>
          <p:cNvSpPr/>
          <p:nvPr userDrawn="1"/>
        </p:nvSpPr>
        <p:spPr>
          <a:xfrm>
            <a:off x="3419386" y="0"/>
            <a:ext cx="5353229" cy="5219695"/>
          </a:xfrm>
          <a:prstGeom prst="flowChartOffpageConnector">
            <a:avLst/>
          </a:prstGeom>
          <a:solidFill>
            <a:srgbClr val="FFFFFF"/>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Arial"/>
              <a:ea typeface="微软雅黑"/>
              <a:cs typeface="+mn-cs"/>
            </a:endParaRPr>
          </a:p>
        </p:txBody>
      </p:sp>
      <p:sp>
        <p:nvSpPr>
          <p:cNvPr id="10" name="文本占位符 31">
            <a:extLst>
              <a:ext uri="{FF2B5EF4-FFF2-40B4-BE49-F238E27FC236}">
                <a16:creationId xmlns:a16="http://schemas.microsoft.com/office/drawing/2014/main" id="{340CE4CD-6751-47F9-A2C4-46D3B98564CC}"/>
              </a:ext>
            </a:extLst>
          </p:cNvPr>
          <p:cNvSpPr txBox="1">
            <a:spLocks/>
          </p:cNvSpPr>
          <p:nvPr userDrawn="1"/>
        </p:nvSpPr>
        <p:spPr>
          <a:xfrm>
            <a:off x="2952571" y="2609847"/>
            <a:ext cx="6286859" cy="598488"/>
          </a:xfrm>
          <a:prstGeom prst="rect">
            <a:avLst/>
          </a:prstGeom>
        </p:spPr>
        <p:txBody>
          <a:bodyPr anchor="ctr"/>
          <a:lstStyle>
            <a:lvl1pPr marL="0" indent="0" algn="ctr" defTabSz="967710" rtl="0" eaLnBrk="1" latinLnBrk="0" hangingPunct="1">
              <a:lnSpc>
                <a:spcPct val="100000"/>
              </a:lnSpc>
              <a:spcBef>
                <a:spcPts val="1058"/>
              </a:spcBef>
              <a:buFontTx/>
              <a:buNone/>
              <a:defRPr sz="5400" b="1" kern="1200" spc="600">
                <a:solidFill>
                  <a:schemeClr val="accent1"/>
                </a:solidFill>
                <a:latin typeface="+mn-lt"/>
                <a:ea typeface="+mn-ea"/>
                <a:cs typeface="+mn-cs"/>
              </a:defRPr>
            </a:lvl1pPr>
            <a:lvl2pPr marL="725782" indent="-241927" algn="l" defTabSz="967710" rtl="0" eaLnBrk="1" latinLnBrk="0" hangingPunct="1">
              <a:lnSpc>
                <a:spcPct val="90000"/>
              </a:lnSpc>
              <a:spcBef>
                <a:spcPts val="529"/>
              </a:spcBef>
              <a:buFont typeface="Arial" panose="020B0604020202020204" pitchFamily="34" charset="0"/>
              <a:buChar char="•"/>
              <a:defRPr sz="2540" b="0" kern="1200">
                <a:solidFill>
                  <a:schemeClr val="tx2">
                    <a:lumMod val="75000"/>
                    <a:lumOff val="25000"/>
                  </a:schemeClr>
                </a:solidFill>
                <a:latin typeface="+mn-lt"/>
                <a:ea typeface="+mn-ea"/>
                <a:cs typeface="+mn-cs"/>
              </a:defRPr>
            </a:lvl2pPr>
            <a:lvl3pPr marL="1209637" indent="-241927" algn="l" defTabSz="967710" rtl="0" eaLnBrk="1" latinLnBrk="0" hangingPunct="1">
              <a:lnSpc>
                <a:spcPct val="90000"/>
              </a:lnSpc>
              <a:spcBef>
                <a:spcPts val="529"/>
              </a:spcBef>
              <a:buFont typeface="Arial" panose="020B0604020202020204" pitchFamily="34" charset="0"/>
              <a:buChar char="•"/>
              <a:defRPr sz="2117" b="0" kern="1200">
                <a:solidFill>
                  <a:schemeClr val="tx2">
                    <a:lumMod val="75000"/>
                    <a:lumOff val="25000"/>
                  </a:schemeClr>
                </a:solidFill>
                <a:latin typeface="+mn-lt"/>
                <a:ea typeface="+mn-ea"/>
                <a:cs typeface="+mn-cs"/>
              </a:defRPr>
            </a:lvl3pPr>
            <a:lvl4pPr marL="1693492" indent="-241927" algn="l" defTabSz="967710" rtl="0" eaLnBrk="1" latinLnBrk="0" hangingPunct="1">
              <a:lnSpc>
                <a:spcPct val="90000"/>
              </a:lnSpc>
              <a:spcBef>
                <a:spcPts val="529"/>
              </a:spcBef>
              <a:buFont typeface="Arial" panose="020B0604020202020204" pitchFamily="34" charset="0"/>
              <a:buChar char="•"/>
              <a:defRPr sz="1905" b="0" kern="1200">
                <a:solidFill>
                  <a:schemeClr val="tx2">
                    <a:lumMod val="75000"/>
                    <a:lumOff val="25000"/>
                  </a:schemeClr>
                </a:solidFill>
                <a:latin typeface="+mn-lt"/>
                <a:ea typeface="+mn-ea"/>
                <a:cs typeface="+mn-cs"/>
              </a:defRPr>
            </a:lvl4pPr>
            <a:lvl5pPr marL="2177346" indent="-241927" algn="l" defTabSz="967710" rtl="0" eaLnBrk="1" latinLnBrk="0" hangingPunct="1">
              <a:lnSpc>
                <a:spcPct val="90000"/>
              </a:lnSpc>
              <a:spcBef>
                <a:spcPts val="529"/>
              </a:spcBef>
              <a:buFont typeface="Arial" panose="020B0604020202020204" pitchFamily="34" charset="0"/>
              <a:buChar char="•"/>
              <a:defRPr sz="1905" b="0" kern="1200">
                <a:solidFill>
                  <a:schemeClr val="tx2">
                    <a:lumMod val="75000"/>
                    <a:lumOff val="25000"/>
                  </a:schemeClr>
                </a:solidFill>
                <a:latin typeface="+mn-lt"/>
                <a:ea typeface="+mn-ea"/>
                <a:cs typeface="+mn-cs"/>
              </a:defRPr>
            </a:lvl5pPr>
            <a:lvl6pPr marL="2661201" indent="-241927" algn="l" defTabSz="967710" rtl="0" eaLnBrk="1" latinLnBrk="0" hangingPunct="1">
              <a:lnSpc>
                <a:spcPct val="90000"/>
              </a:lnSpc>
              <a:spcBef>
                <a:spcPts val="529"/>
              </a:spcBef>
              <a:buFont typeface="Arial" panose="020B0604020202020204" pitchFamily="34" charset="0"/>
              <a:buChar char="•"/>
              <a:defRPr sz="1905" kern="1200">
                <a:solidFill>
                  <a:schemeClr val="tx1"/>
                </a:solidFill>
                <a:latin typeface="+mn-lt"/>
                <a:ea typeface="+mn-ea"/>
                <a:cs typeface="+mn-cs"/>
              </a:defRPr>
            </a:lvl6pPr>
            <a:lvl7pPr marL="3145056" indent="-241927" algn="l" defTabSz="967710" rtl="0" eaLnBrk="1" latinLnBrk="0" hangingPunct="1">
              <a:lnSpc>
                <a:spcPct val="90000"/>
              </a:lnSpc>
              <a:spcBef>
                <a:spcPts val="529"/>
              </a:spcBef>
              <a:buFont typeface="Arial" panose="020B0604020202020204" pitchFamily="34" charset="0"/>
              <a:buChar char="•"/>
              <a:defRPr sz="1905" kern="1200">
                <a:solidFill>
                  <a:schemeClr val="tx1"/>
                </a:solidFill>
                <a:latin typeface="+mn-lt"/>
                <a:ea typeface="+mn-ea"/>
                <a:cs typeface="+mn-cs"/>
              </a:defRPr>
            </a:lvl7pPr>
            <a:lvl8pPr marL="3628911" indent="-241927" algn="l" defTabSz="967710" rtl="0" eaLnBrk="1" latinLnBrk="0" hangingPunct="1">
              <a:lnSpc>
                <a:spcPct val="90000"/>
              </a:lnSpc>
              <a:spcBef>
                <a:spcPts val="529"/>
              </a:spcBef>
              <a:buFont typeface="Arial" panose="020B0604020202020204" pitchFamily="34" charset="0"/>
              <a:buChar char="•"/>
              <a:defRPr sz="1905" kern="1200">
                <a:solidFill>
                  <a:schemeClr val="tx1"/>
                </a:solidFill>
                <a:latin typeface="+mn-lt"/>
                <a:ea typeface="+mn-ea"/>
                <a:cs typeface="+mn-cs"/>
              </a:defRPr>
            </a:lvl8pPr>
            <a:lvl9pPr marL="4112765" indent="-241927" algn="l" defTabSz="967710" rtl="0" eaLnBrk="1" latinLnBrk="0" hangingPunct="1">
              <a:lnSpc>
                <a:spcPct val="90000"/>
              </a:lnSpc>
              <a:spcBef>
                <a:spcPts val="529"/>
              </a:spcBef>
              <a:buFont typeface="Arial" panose="020B0604020202020204" pitchFamily="34" charset="0"/>
              <a:buChar char="•"/>
              <a:defRPr sz="1905" kern="1200">
                <a:solidFill>
                  <a:schemeClr val="tx1"/>
                </a:solidFill>
                <a:latin typeface="+mn-lt"/>
                <a:ea typeface="+mn-ea"/>
                <a:cs typeface="+mn-cs"/>
              </a:defRPr>
            </a:lvl9pPr>
          </a:lstStyle>
          <a:p>
            <a:pPr marL="0" marR="0" lvl="0" indent="0" algn="ctr" defTabSz="967710" rtl="0" eaLnBrk="1" fontAlgn="auto" latinLnBrk="0" hangingPunct="1">
              <a:lnSpc>
                <a:spcPct val="100000"/>
              </a:lnSpc>
              <a:spcBef>
                <a:spcPts val="1058"/>
              </a:spcBef>
              <a:spcAft>
                <a:spcPts val="0"/>
              </a:spcAft>
              <a:buClrTx/>
              <a:buSzTx/>
              <a:buFontTx/>
              <a:buNone/>
              <a:tabLst/>
              <a:defRPr/>
            </a:pPr>
            <a:endParaRPr kumimoji="0" lang="zh-CN" altLang="en-US" sz="5400" b="1" i="0" u="none" strike="noStrike" kern="1200" cap="none" spc="600" normalizeH="0" baseline="0" noProof="0" dirty="0">
              <a:ln>
                <a:noFill/>
              </a:ln>
              <a:solidFill>
                <a:srgbClr val="C8161E"/>
              </a:solidFill>
              <a:effectLst/>
              <a:uLnTx/>
              <a:uFillTx/>
              <a:latin typeface="Arial"/>
              <a:ea typeface="微软雅黑"/>
              <a:cs typeface="+mn-cs"/>
            </a:endParaRPr>
          </a:p>
        </p:txBody>
      </p:sp>
      <p:pic>
        <p:nvPicPr>
          <p:cNvPr id="11" name="图片 10">
            <a:extLst>
              <a:ext uri="{FF2B5EF4-FFF2-40B4-BE49-F238E27FC236}">
                <a16:creationId xmlns:a16="http://schemas.microsoft.com/office/drawing/2014/main" id="{EF900DEE-6164-48C3-8797-16E7213B07EB}"/>
              </a:ext>
            </a:extLst>
          </p:cNvPr>
          <p:cNvPicPr>
            <a:picLocks noChangeAspect="1"/>
          </p:cNvPicPr>
          <p:nvPr userDrawn="1"/>
        </p:nvPicPr>
        <p:blipFill rotWithShape="1">
          <a:blip r:embed="rId2">
            <a:alphaModFix amt="20000"/>
            <a:duotone>
              <a:srgbClr val="ED7D31">
                <a:shade val="45000"/>
                <a:satMod val="135000"/>
              </a:srgbClr>
              <a:prstClr val="white"/>
            </a:duotone>
          </a:blip>
          <a:srcRect t="9831" b="36385"/>
          <a:stretch/>
        </p:blipFill>
        <p:spPr>
          <a:xfrm>
            <a:off x="3352562" y="6146610"/>
            <a:ext cx="5486876" cy="406590"/>
          </a:xfrm>
          <a:prstGeom prst="rect">
            <a:avLst/>
          </a:prstGeom>
        </p:spPr>
      </p:pic>
      <p:pic>
        <p:nvPicPr>
          <p:cNvPr id="12" name="图片 11">
            <a:extLst>
              <a:ext uri="{FF2B5EF4-FFF2-40B4-BE49-F238E27FC236}">
                <a16:creationId xmlns:a16="http://schemas.microsoft.com/office/drawing/2014/main" id="{CE9C0F90-B4B1-48B6-B1D3-91ACC9BAE7A9}"/>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3" name="任意多边形: 形状 12">
            <a:extLst>
              <a:ext uri="{FF2B5EF4-FFF2-40B4-BE49-F238E27FC236}">
                <a16:creationId xmlns:a16="http://schemas.microsoft.com/office/drawing/2014/main" id="{FB2C31BE-C0C5-4899-948E-BC783E5331C4}"/>
              </a:ext>
            </a:extLst>
          </p:cNvPr>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rgbClr val="FFFFFF"/>
          </a:solidFill>
          <a:ln w="12700" cap="flat" cmpd="sng" algn="ctr">
            <a:solidFill>
              <a:srgbClr val="FFFFFF"/>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Arial"/>
              <a:ea typeface="微软雅黑"/>
              <a:cs typeface="+mn-cs"/>
            </a:endParaRPr>
          </a:p>
        </p:txBody>
      </p:sp>
      <p:pic>
        <p:nvPicPr>
          <p:cNvPr id="14" name="图片 13" descr="图片包含 建筑物&#10;&#10;自动生成的说明">
            <a:extLst>
              <a:ext uri="{FF2B5EF4-FFF2-40B4-BE49-F238E27FC236}">
                <a16:creationId xmlns:a16="http://schemas.microsoft.com/office/drawing/2014/main" id="{05619C6E-49A8-4320-BAA1-41C03E721E4F}"/>
              </a:ext>
            </a:extLst>
          </p:cNvPr>
          <p:cNvPicPr>
            <a:picLocks noChangeAspect="1"/>
          </p:cNvPicPr>
          <p:nvPr userDrawn="1"/>
        </p:nvPicPr>
        <p:blipFill>
          <a:blip r:embed="rId4">
            <a:duotone>
              <a:prstClr val="black"/>
              <a:srgbClr val="C8161E">
                <a:tint val="45000"/>
                <a:satMod val="400000"/>
              </a:srgbClr>
            </a:duotone>
            <a:alphaModFix amt="20000"/>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
        <p:nvSpPr>
          <p:cNvPr id="15" name="文本占位符 31">
            <a:extLst>
              <a:ext uri="{FF2B5EF4-FFF2-40B4-BE49-F238E27FC236}">
                <a16:creationId xmlns:a16="http://schemas.microsoft.com/office/drawing/2014/main" id="{545C6A52-683F-4BB0-A406-3D050A96C0FB}"/>
              </a:ext>
            </a:extLst>
          </p:cNvPr>
          <p:cNvSpPr>
            <a:spLocks noGrp="1"/>
          </p:cNvSpPr>
          <p:nvPr>
            <p:ph type="body" sz="quarter" idx="11"/>
          </p:nvPr>
        </p:nvSpPr>
        <p:spPr>
          <a:xfrm>
            <a:off x="3104971" y="2762247"/>
            <a:ext cx="6286859" cy="598488"/>
          </a:xfrm>
          <a:prstGeom prst="rect">
            <a:avLst/>
          </a:prstGeom>
        </p:spPr>
        <p:txBody>
          <a:bodyPr anchor="ctr"/>
          <a:lstStyle>
            <a:lvl1pPr marL="0" indent="0" algn="ctr">
              <a:lnSpc>
                <a:spcPct val="100000"/>
              </a:lnSpc>
              <a:buNone/>
              <a:defRPr sz="4800" b="1" spc="600">
                <a:solidFill>
                  <a:schemeClr val="tx2"/>
                </a:solidFill>
              </a:defRPr>
            </a:lvl1pPr>
          </a:lstStyle>
          <a:p>
            <a:pPr lvl="0"/>
            <a:endParaRPr lang="zh-CN" altLang="en-US" dirty="0"/>
          </a:p>
        </p:txBody>
      </p:sp>
    </p:spTree>
    <p:extLst>
      <p:ext uri="{BB962C8B-B14F-4D97-AF65-F5344CB8AC3E}">
        <p14:creationId xmlns:p14="http://schemas.microsoft.com/office/powerpoint/2010/main" val="12300554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85282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7" name="图片占位符 6">
            <a:extLst>
              <a:ext uri="{FF2B5EF4-FFF2-40B4-BE49-F238E27FC236}">
                <a16:creationId xmlns:a16="http://schemas.microsoft.com/office/drawing/2014/main" id="{B2AC7F3C-7382-4A84-A86E-90EDDD72E86C}"/>
              </a:ext>
            </a:extLst>
          </p:cNvPr>
          <p:cNvSpPr>
            <a:spLocks noGrp="1"/>
          </p:cNvSpPr>
          <p:nvPr>
            <p:ph type="pic" sz="quarter" idx="10"/>
          </p:nvPr>
        </p:nvSpPr>
        <p:spPr>
          <a:xfrm>
            <a:off x="0" y="1"/>
            <a:ext cx="12192000" cy="3990974"/>
          </a:xfrm>
          <a:prstGeom prst="rect">
            <a:avLst/>
          </a:prstGeom>
        </p:spPr>
        <p:txBody>
          <a:bodyPr anchor="ctr"/>
          <a:lstStyle>
            <a:lvl1pPr marL="0" indent="0" algn="ctr">
              <a:buNone/>
              <a:defRPr/>
            </a:lvl1pPr>
          </a:lstStyle>
          <a:p>
            <a:endParaRPr lang="zh-CN" altLang="en-US" dirty="0"/>
          </a:p>
        </p:txBody>
      </p:sp>
      <p:sp>
        <p:nvSpPr>
          <p:cNvPr id="8" name="内容占位符 25">
            <a:extLst>
              <a:ext uri="{FF2B5EF4-FFF2-40B4-BE49-F238E27FC236}">
                <a16:creationId xmlns:a16="http://schemas.microsoft.com/office/drawing/2014/main" id="{3E65EB6F-1E6F-4BA7-9B1A-87394468F945}"/>
              </a:ext>
            </a:extLst>
          </p:cNvPr>
          <p:cNvSpPr>
            <a:spLocks noGrp="1"/>
          </p:cNvSpPr>
          <p:nvPr>
            <p:ph sz="quarter" idx="11"/>
          </p:nvPr>
        </p:nvSpPr>
        <p:spPr>
          <a:xfrm>
            <a:off x="888484" y="6091547"/>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9" name="文本占位符 31">
            <a:extLst>
              <a:ext uri="{FF2B5EF4-FFF2-40B4-BE49-F238E27FC236}">
                <a16:creationId xmlns:a16="http://schemas.microsoft.com/office/drawing/2014/main" id="{C851C1A8-2647-4778-B954-91350A393600}"/>
              </a:ext>
            </a:extLst>
          </p:cNvPr>
          <p:cNvSpPr>
            <a:spLocks noGrp="1"/>
          </p:cNvSpPr>
          <p:nvPr>
            <p:ph type="body" sz="quarter" idx="12"/>
          </p:nvPr>
        </p:nvSpPr>
        <p:spPr>
          <a:xfrm>
            <a:off x="888484" y="5337593"/>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10" name="标题 1">
            <a:extLst>
              <a:ext uri="{FF2B5EF4-FFF2-40B4-BE49-F238E27FC236}">
                <a16:creationId xmlns:a16="http://schemas.microsoft.com/office/drawing/2014/main" id="{A67E4451-E515-4CD6-9AC2-80FEED5A33AE}"/>
              </a:ext>
            </a:extLst>
          </p:cNvPr>
          <p:cNvSpPr>
            <a:spLocks noGrp="1"/>
          </p:cNvSpPr>
          <p:nvPr>
            <p:ph type="title" hasCustomPrompt="1"/>
          </p:nvPr>
        </p:nvSpPr>
        <p:spPr>
          <a:xfrm>
            <a:off x="888484" y="4121272"/>
            <a:ext cx="7798316" cy="1060855"/>
          </a:xfrm>
          <a:prstGeom prst="rect">
            <a:avLst/>
          </a:prstGeom>
          <a:noFill/>
          <a:effectLst/>
        </p:spPr>
        <p:txBody>
          <a:bodyPr anchor="ctr">
            <a:noAutofit/>
          </a:bodyPr>
          <a:lstStyle>
            <a:lvl1pPr algn="l">
              <a:lnSpc>
                <a:spcPct val="100000"/>
              </a:lnSpc>
              <a:defRPr sz="4800" b="0">
                <a:solidFill>
                  <a:schemeClr val="tx2"/>
                </a:solidFill>
                <a:effectLst/>
              </a:defRPr>
            </a:lvl1pPr>
          </a:lstStyle>
          <a:p>
            <a:r>
              <a:rPr lang="zh-CN" altLang="en-US" dirty="0"/>
              <a:t>单击此处编辑标题样式</a:t>
            </a:r>
          </a:p>
        </p:txBody>
      </p:sp>
      <p:pic>
        <p:nvPicPr>
          <p:cNvPr id="5" name="图片 4">
            <a:extLst>
              <a:ext uri="{FF2B5EF4-FFF2-40B4-BE49-F238E27FC236}">
                <a16:creationId xmlns:a16="http://schemas.microsoft.com/office/drawing/2014/main" id="{4EEB66B9-CD9A-4406-B82A-B301F0B2B0E1}"/>
              </a:ext>
            </a:extLst>
          </p:cNvPr>
          <p:cNvPicPr>
            <a:picLocks noChangeAspect="1"/>
          </p:cNvPicPr>
          <p:nvPr userDrawn="1"/>
        </p:nvPicPr>
        <p:blipFill rotWithShape="1">
          <a:blip r:embed="rId2" cstate="print"/>
          <a:srcRect l="74359" r="1346"/>
          <a:stretch/>
        </p:blipFill>
        <p:spPr>
          <a:xfrm>
            <a:off x="8870172" y="6192838"/>
            <a:ext cx="3002280" cy="411617"/>
          </a:xfrm>
          <a:prstGeom prst="rect">
            <a:avLst/>
          </a:prstGeom>
        </p:spPr>
      </p:pic>
      <p:cxnSp>
        <p:nvCxnSpPr>
          <p:cNvPr id="11" name="直接连接符 10">
            <a:extLst>
              <a:ext uri="{FF2B5EF4-FFF2-40B4-BE49-F238E27FC236}">
                <a16:creationId xmlns:a16="http://schemas.microsoft.com/office/drawing/2014/main" id="{BAED13B5-679B-4E26-81FE-6C898B17DE9C}"/>
              </a:ext>
            </a:extLst>
          </p:cNvPr>
          <p:cNvCxnSpPr>
            <a:cxnSpLocks/>
          </p:cNvCxnSpPr>
          <p:nvPr userDrawn="1"/>
        </p:nvCxnSpPr>
        <p:spPr>
          <a:xfrm>
            <a:off x="-80735" y="4049349"/>
            <a:ext cx="12272735" cy="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94520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sp>
        <p:nvSpPr>
          <p:cNvPr id="3" name="图片占位符 6">
            <a:extLst>
              <a:ext uri="{FF2B5EF4-FFF2-40B4-BE49-F238E27FC236}">
                <a16:creationId xmlns:a16="http://schemas.microsoft.com/office/drawing/2014/main" id="{636D3F5B-DBA0-4275-91FF-D14D16748B87}"/>
              </a:ext>
            </a:extLst>
          </p:cNvPr>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a:extLst>
              <a:ext uri="{FF2B5EF4-FFF2-40B4-BE49-F238E27FC236}">
                <a16:creationId xmlns:a16="http://schemas.microsoft.com/office/drawing/2014/main" id="{EAF966A0-3FED-4405-A46B-41C9C95D779B}"/>
              </a:ext>
            </a:extLst>
          </p:cNvPr>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5" name="文本占位符 31">
            <a:extLst>
              <a:ext uri="{FF2B5EF4-FFF2-40B4-BE49-F238E27FC236}">
                <a16:creationId xmlns:a16="http://schemas.microsoft.com/office/drawing/2014/main" id="{5CABA719-CA98-4DC1-BD84-0C9150108BD3}"/>
              </a:ext>
            </a:extLst>
          </p:cNvPr>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6" name="标题 1">
            <a:extLst>
              <a:ext uri="{FF2B5EF4-FFF2-40B4-BE49-F238E27FC236}">
                <a16:creationId xmlns:a16="http://schemas.microsoft.com/office/drawing/2014/main" id="{6A416B96-18E1-4343-823D-E9C854070CD6}"/>
              </a:ext>
            </a:extLst>
          </p:cNvPr>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p>
        </p:txBody>
      </p:sp>
      <p:pic>
        <p:nvPicPr>
          <p:cNvPr id="7" name="图片 6">
            <a:extLst>
              <a:ext uri="{FF2B5EF4-FFF2-40B4-BE49-F238E27FC236}">
                <a16:creationId xmlns:a16="http://schemas.microsoft.com/office/drawing/2014/main" id="{15F3585C-5A73-4AF1-B357-30358648957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a:extLst>
              <a:ext uri="{FF2B5EF4-FFF2-40B4-BE49-F238E27FC236}">
                <a16:creationId xmlns:a16="http://schemas.microsoft.com/office/drawing/2014/main" id="{3069D545-3D6A-42A2-B6DB-9D6B8FC38E13}"/>
              </a:ext>
            </a:extLst>
          </p:cNvPr>
          <p:cNvPicPr>
            <a:picLocks noChangeAspect="1"/>
          </p:cNvPicPr>
          <p:nvPr userDrawn="1"/>
        </p:nvPicPr>
        <p:blipFill rotWithShape="1">
          <a:blip r:embed="rId3" cstate="print"/>
          <a:srcRect l="74359" r="1346"/>
          <a:stretch/>
        </p:blipFill>
        <p:spPr>
          <a:xfrm>
            <a:off x="310878" y="6192838"/>
            <a:ext cx="3002280" cy="411617"/>
          </a:xfrm>
          <a:prstGeom prst="rect">
            <a:avLst/>
          </a:prstGeom>
        </p:spPr>
      </p:pic>
      <p:cxnSp>
        <p:nvCxnSpPr>
          <p:cNvPr id="9" name="直接连接符 8">
            <a:extLst>
              <a:ext uri="{FF2B5EF4-FFF2-40B4-BE49-F238E27FC236}">
                <a16:creationId xmlns:a16="http://schemas.microsoft.com/office/drawing/2014/main" id="{B683CA0A-3CEC-4CF5-883E-6E1BED8E599C}"/>
              </a:ext>
            </a:extLst>
          </p:cNvPr>
          <p:cNvCxnSpPr>
            <a:cxnSpLocks/>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626612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封面3-dark">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7D36BD71-E314-4A66-99B1-E39EA1F94132}"/>
              </a:ext>
            </a:extLst>
          </p:cNvPr>
          <p:cNvSpPr/>
          <p:nvPr userDrawn="1"/>
        </p:nvSpPr>
        <p:spPr>
          <a:xfrm>
            <a:off x="-19050" y="0"/>
            <a:ext cx="6115050" cy="6858000"/>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p>
        </p:txBody>
      </p:sp>
      <p:sp>
        <p:nvSpPr>
          <p:cNvPr id="3" name="图片占位符 6">
            <a:extLst>
              <a:ext uri="{FF2B5EF4-FFF2-40B4-BE49-F238E27FC236}">
                <a16:creationId xmlns:a16="http://schemas.microsoft.com/office/drawing/2014/main" id="{636D3F5B-DBA0-4275-91FF-D14D16748B87}"/>
              </a:ext>
            </a:extLst>
          </p:cNvPr>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a:extLst>
              <a:ext uri="{FF2B5EF4-FFF2-40B4-BE49-F238E27FC236}">
                <a16:creationId xmlns:a16="http://schemas.microsoft.com/office/drawing/2014/main" id="{EAF966A0-3FED-4405-A46B-41C9C95D779B}"/>
              </a:ext>
            </a:extLst>
          </p:cNvPr>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bg1"/>
                </a:solidFill>
              </a:defRPr>
            </a:lvl1pPr>
          </a:lstStyle>
          <a:p>
            <a:pPr lvl="0"/>
            <a:endParaRPr lang="zh-CN" altLang="en-US" dirty="0"/>
          </a:p>
        </p:txBody>
      </p:sp>
      <p:sp>
        <p:nvSpPr>
          <p:cNvPr id="5" name="文本占位符 31">
            <a:extLst>
              <a:ext uri="{FF2B5EF4-FFF2-40B4-BE49-F238E27FC236}">
                <a16:creationId xmlns:a16="http://schemas.microsoft.com/office/drawing/2014/main" id="{5CABA719-CA98-4DC1-BD84-0C9150108BD3}"/>
              </a:ext>
            </a:extLst>
          </p:cNvPr>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bg1"/>
                </a:solidFill>
              </a:defRPr>
            </a:lvl1pPr>
          </a:lstStyle>
          <a:p>
            <a:pPr lvl="0"/>
            <a:endParaRPr lang="zh-CN" altLang="en-US" dirty="0"/>
          </a:p>
        </p:txBody>
      </p:sp>
      <p:sp>
        <p:nvSpPr>
          <p:cNvPr id="6" name="标题 1">
            <a:extLst>
              <a:ext uri="{FF2B5EF4-FFF2-40B4-BE49-F238E27FC236}">
                <a16:creationId xmlns:a16="http://schemas.microsoft.com/office/drawing/2014/main" id="{6A416B96-18E1-4343-823D-E9C854070CD6}"/>
              </a:ext>
            </a:extLst>
          </p:cNvPr>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bg1"/>
                </a:solidFill>
                <a:effectLst/>
              </a:defRPr>
            </a:lvl1pPr>
          </a:lstStyle>
          <a:p>
            <a:r>
              <a:rPr lang="zh-CN" altLang="en-US" dirty="0"/>
              <a:t>单击此处编辑标题样式</a:t>
            </a:r>
          </a:p>
        </p:txBody>
      </p:sp>
      <p:pic>
        <p:nvPicPr>
          <p:cNvPr id="7" name="图片 6">
            <a:extLst>
              <a:ext uri="{FF2B5EF4-FFF2-40B4-BE49-F238E27FC236}">
                <a16:creationId xmlns:a16="http://schemas.microsoft.com/office/drawing/2014/main" id="{15F3585C-5A73-4AF1-B357-30358648957E}"/>
              </a:ext>
            </a:extLst>
          </p:cNvPr>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a:extLst>
              <a:ext uri="{FF2B5EF4-FFF2-40B4-BE49-F238E27FC236}">
                <a16:creationId xmlns:a16="http://schemas.microsoft.com/office/drawing/2014/main" id="{3069D545-3D6A-42A2-B6DB-9D6B8FC38E13}"/>
              </a:ext>
            </a:extLst>
          </p:cNvPr>
          <p:cNvPicPr>
            <a:picLocks noChangeAspect="1"/>
          </p:cNvPicPr>
          <p:nvPr userDrawn="1"/>
        </p:nvPicPr>
        <p:blipFill rotWithShape="1">
          <a:blip r:embed="rId4" cstate="print">
            <a:extLst>
              <a:ext uri="{BEBA8EAE-BF5A-486C-A8C5-ECC9F3942E4B}">
                <a14:imgProps xmlns:a14="http://schemas.microsoft.com/office/drawing/2010/main">
                  <a14:imgLayer r:embed="rId5">
                    <a14:imgEffect>
                      <a14:brightnessContrast bright="100000"/>
                    </a14:imgEffect>
                  </a14:imgLayer>
                </a14:imgProps>
              </a:ext>
            </a:extLst>
          </a:blip>
          <a:srcRect l="74359" r="1346"/>
          <a:stretch/>
        </p:blipFill>
        <p:spPr>
          <a:xfrm>
            <a:off x="310878" y="6192838"/>
            <a:ext cx="3002280" cy="411617"/>
          </a:xfrm>
          <a:prstGeom prst="rect">
            <a:avLst/>
          </a:prstGeom>
        </p:spPr>
      </p:pic>
      <p:cxnSp>
        <p:nvCxnSpPr>
          <p:cNvPr id="9" name="直接连接符 8">
            <a:extLst>
              <a:ext uri="{FF2B5EF4-FFF2-40B4-BE49-F238E27FC236}">
                <a16:creationId xmlns:a16="http://schemas.microsoft.com/office/drawing/2014/main" id="{B683CA0A-3CEC-4CF5-883E-6E1BED8E599C}"/>
              </a:ext>
            </a:extLst>
          </p:cNvPr>
          <p:cNvCxnSpPr>
            <a:cxnSpLocks/>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23750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封面4">
    <p:spTree>
      <p:nvGrpSpPr>
        <p:cNvPr id="1" name=""/>
        <p:cNvGrpSpPr/>
        <p:nvPr/>
      </p:nvGrpSpPr>
      <p:grpSpPr>
        <a:xfrm>
          <a:off x="0" y="0"/>
          <a:ext cx="0" cy="0"/>
          <a:chOff x="0" y="0"/>
          <a:chExt cx="0" cy="0"/>
        </a:xfrm>
      </p:grpSpPr>
      <p:sp>
        <p:nvSpPr>
          <p:cNvPr id="4" name="等腰三角形 3">
            <a:extLst>
              <a:ext uri="{FF2B5EF4-FFF2-40B4-BE49-F238E27FC236}">
                <a16:creationId xmlns:a16="http://schemas.microsoft.com/office/drawing/2014/main" id="{98E190D1-AFAC-4AD9-B92E-58B87CBA2BBB}"/>
              </a:ext>
            </a:extLst>
          </p:cNvPr>
          <p:cNvSpPr/>
          <p:nvPr userDrawn="1"/>
        </p:nvSpPr>
        <p:spPr>
          <a:xfrm>
            <a:off x="10515600" y="-25400"/>
            <a:ext cx="1676400" cy="6883400"/>
          </a:xfrm>
          <a:prstGeom prst="triangle">
            <a:avLst>
              <a:gd name="adj" fmla="val 99435"/>
            </a:avLst>
          </a:prstGeom>
          <a:gradFill>
            <a:gsLst>
              <a:gs pos="100000">
                <a:schemeClr val="accent4"/>
              </a:gs>
              <a:gs pos="62000">
                <a:schemeClr val="tx2"/>
              </a:gs>
            </a:gsLst>
            <a:lin ang="2700000" scaled="0"/>
          </a:gradFill>
          <a:ln w="12700" cap="flat" cmpd="sng" algn="ctr">
            <a:solidFill>
              <a:schemeClr val="bg1"/>
            </a:solidFill>
            <a:prstDash val="solid"/>
            <a:miter lim="800000"/>
          </a:ln>
          <a:effectLst/>
        </p:spPr>
        <p:txBody>
          <a:bodyPr rtlCol="0" anchor="ctr"/>
          <a:lstStyle/>
          <a:p>
            <a:pPr lvl="0" algn="just"/>
            <a:endParaRPr lang="zh-CN" altLang="en-US" dirty="0"/>
          </a:p>
        </p:txBody>
      </p:sp>
      <p:sp>
        <p:nvSpPr>
          <p:cNvPr id="5" name="内容占位符 25">
            <a:extLst>
              <a:ext uri="{FF2B5EF4-FFF2-40B4-BE49-F238E27FC236}">
                <a16:creationId xmlns:a16="http://schemas.microsoft.com/office/drawing/2014/main" id="{96682C4B-F3CB-4913-99B2-00AFB7251FAA}"/>
              </a:ext>
            </a:extLst>
          </p:cNvPr>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6" name="文本占位符 31">
            <a:extLst>
              <a:ext uri="{FF2B5EF4-FFF2-40B4-BE49-F238E27FC236}">
                <a16:creationId xmlns:a16="http://schemas.microsoft.com/office/drawing/2014/main" id="{B5A17264-04D1-4C02-832A-A1DA9484B078}"/>
              </a:ext>
            </a:extLst>
          </p:cNvPr>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7" name="标题 1">
            <a:extLst>
              <a:ext uri="{FF2B5EF4-FFF2-40B4-BE49-F238E27FC236}">
                <a16:creationId xmlns:a16="http://schemas.microsoft.com/office/drawing/2014/main" id="{26FA3F28-F930-4C1E-80F2-90C73C8F3063}"/>
              </a:ext>
            </a:extLst>
          </p:cNvPr>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p>
        </p:txBody>
      </p:sp>
      <p:pic>
        <p:nvPicPr>
          <p:cNvPr id="8" name="图片 7">
            <a:extLst>
              <a:ext uri="{FF2B5EF4-FFF2-40B4-BE49-F238E27FC236}">
                <a16:creationId xmlns:a16="http://schemas.microsoft.com/office/drawing/2014/main" id="{2286D724-0E80-4FBA-8317-A8CE5EF3809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9" name="图片 8">
            <a:extLst>
              <a:ext uri="{FF2B5EF4-FFF2-40B4-BE49-F238E27FC236}">
                <a16:creationId xmlns:a16="http://schemas.microsoft.com/office/drawing/2014/main" id="{F53A0ABC-646A-4367-9E96-FFDDE79E6B5F}"/>
              </a:ext>
            </a:extLst>
          </p:cNvPr>
          <p:cNvPicPr>
            <a:picLocks noChangeAspect="1"/>
          </p:cNvPicPr>
          <p:nvPr userDrawn="1"/>
        </p:nvPicPr>
        <p:blipFill rotWithShape="1">
          <a:blip r:embed="rId3" cstate="print"/>
          <a:srcRect l="74359" r="1346"/>
          <a:stretch/>
        </p:blipFill>
        <p:spPr>
          <a:xfrm>
            <a:off x="310878" y="6192838"/>
            <a:ext cx="3002280" cy="411617"/>
          </a:xfrm>
          <a:prstGeom prst="rect">
            <a:avLst/>
          </a:prstGeom>
        </p:spPr>
      </p:pic>
      <p:sp>
        <p:nvSpPr>
          <p:cNvPr id="10" name="图片占位符 6">
            <a:extLst>
              <a:ext uri="{FF2B5EF4-FFF2-40B4-BE49-F238E27FC236}">
                <a16:creationId xmlns:a16="http://schemas.microsoft.com/office/drawing/2014/main" id="{1E4B9AD9-F42C-42B1-BF19-2BD63A06C277}"/>
              </a:ext>
            </a:extLst>
          </p:cNvPr>
          <p:cNvSpPr>
            <a:spLocks noGrp="1"/>
          </p:cNvSpPr>
          <p:nvPr>
            <p:ph type="pic" sz="quarter" idx="10"/>
          </p:nvPr>
        </p:nvSpPr>
        <p:spPr>
          <a:xfrm>
            <a:off x="5859400" y="0"/>
            <a:ext cx="6146801" cy="6858000"/>
          </a:xfrm>
          <a:prstGeom prst="parallelogram">
            <a:avLst>
              <a:gd name="adj" fmla="val 28125"/>
            </a:avLst>
          </a:prstGeom>
          <a:effectLst>
            <a:outerShdw blurRad="50800" dist="38100" dir="2700000" algn="tl" rotWithShape="0">
              <a:prstClr val="black">
                <a:alpha val="40000"/>
              </a:prstClr>
            </a:outerShdw>
          </a:effectLst>
        </p:spPr>
        <p:txBody>
          <a:bodyPr anchor="ctr"/>
          <a:lstStyle>
            <a:lvl1pPr marL="0" indent="0" algn="ctr">
              <a:buNone/>
              <a:defRPr/>
            </a:lvl1pPr>
          </a:lstStyle>
          <a:p>
            <a:endParaRPr lang="zh-CN" altLang="en-US" dirty="0"/>
          </a:p>
        </p:txBody>
      </p:sp>
      <p:cxnSp>
        <p:nvCxnSpPr>
          <p:cNvPr id="11" name="直接连接符 10">
            <a:extLst>
              <a:ext uri="{FF2B5EF4-FFF2-40B4-BE49-F238E27FC236}">
                <a16:creationId xmlns:a16="http://schemas.microsoft.com/office/drawing/2014/main" id="{8763BFF2-1BD6-4E69-9E37-FE80DFEC27A8}"/>
              </a:ext>
            </a:extLst>
          </p:cNvPr>
          <p:cNvCxnSpPr>
            <a:cxnSpLocks/>
          </p:cNvCxnSpPr>
          <p:nvPr userDrawn="1"/>
        </p:nvCxnSpPr>
        <p:spPr>
          <a:xfrm flipH="1">
            <a:off x="5710548" y="-25400"/>
            <a:ext cx="1737055" cy="68834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0222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封面5">
    <p:spTree>
      <p:nvGrpSpPr>
        <p:cNvPr id="1" name=""/>
        <p:cNvGrpSpPr/>
        <p:nvPr/>
      </p:nvGrpSpPr>
      <p:grpSpPr>
        <a:xfrm>
          <a:off x="0" y="0"/>
          <a:ext cx="0" cy="0"/>
          <a:chOff x="0" y="0"/>
          <a:chExt cx="0" cy="0"/>
        </a:xfrm>
      </p:grpSpPr>
      <p:pic>
        <p:nvPicPr>
          <p:cNvPr id="6" name="图片 5" descr="图片包含 建筑物&#10;&#10;自动生成的说明">
            <a:extLst>
              <a:ext uri="{FF2B5EF4-FFF2-40B4-BE49-F238E27FC236}">
                <a16:creationId xmlns:a16="http://schemas.microsoft.com/office/drawing/2014/main" id="{CA3B2481-2E39-4F26-AD96-B5923670EB5F}"/>
              </a:ext>
            </a:extLst>
          </p:cNvPr>
          <p:cNvPicPr>
            <a:picLocks noChangeAspect="1"/>
          </p:cNvPicPr>
          <p:nvPr userDrawn="1"/>
        </p:nvPicPr>
        <p:blipFill>
          <a:blip r:embed="rId2" cstate="print">
            <a:duotone>
              <a:prstClr val="black"/>
              <a:schemeClr val="accent1">
                <a:tint val="45000"/>
                <a:satMod val="400000"/>
              </a:schemeClr>
            </a:duotone>
            <a:alphaModFix amt="10000"/>
            <a:extLst>
              <a:ext uri="{28A0092B-C50C-407E-A947-70E740481C1C}">
                <a14:useLocalDpi xmlns:a14="http://schemas.microsoft.com/office/drawing/2010/main" val="0"/>
              </a:ext>
            </a:extLst>
          </a:blip>
          <a:stretch>
            <a:fillRect/>
          </a:stretch>
        </p:blipFill>
        <p:spPr>
          <a:xfrm>
            <a:off x="4144710" y="2394097"/>
            <a:ext cx="8047290" cy="2590938"/>
          </a:xfrm>
          <a:prstGeom prst="rect">
            <a:avLst/>
          </a:prstGeom>
        </p:spPr>
      </p:pic>
      <p:sp>
        <p:nvSpPr>
          <p:cNvPr id="5" name="标题 1">
            <a:extLst>
              <a:ext uri="{FF2B5EF4-FFF2-40B4-BE49-F238E27FC236}">
                <a16:creationId xmlns:a16="http://schemas.microsoft.com/office/drawing/2014/main" id="{C227DB4D-9A52-41BB-8743-E8038C4138FC}"/>
              </a:ext>
            </a:extLst>
          </p:cNvPr>
          <p:cNvSpPr>
            <a:spLocks noGrp="1"/>
          </p:cNvSpPr>
          <p:nvPr>
            <p:ph type="title" hasCustomPrompt="1"/>
          </p:nvPr>
        </p:nvSpPr>
        <p:spPr>
          <a:xfrm>
            <a:off x="5460763" y="2407580"/>
            <a:ext cx="6426437" cy="1060855"/>
          </a:xfrm>
          <a:prstGeom prst="rect">
            <a:avLst/>
          </a:prstGeom>
          <a:noFill/>
          <a:effectLst/>
        </p:spPr>
        <p:txBody>
          <a:bodyPr anchor="ctr">
            <a:noAutofit/>
          </a:bodyPr>
          <a:lstStyle>
            <a:lvl1pPr algn="ctr">
              <a:defRPr sz="4000" b="1">
                <a:solidFill>
                  <a:schemeClr val="tx2"/>
                </a:solidFill>
              </a:defRPr>
            </a:lvl1pPr>
          </a:lstStyle>
          <a:p>
            <a:r>
              <a:rPr lang="zh-CN" altLang="en-US" dirty="0"/>
              <a:t>单击此处编辑标题样式</a:t>
            </a:r>
          </a:p>
        </p:txBody>
      </p:sp>
      <p:sp>
        <p:nvSpPr>
          <p:cNvPr id="7" name="内容占位符 25">
            <a:extLst>
              <a:ext uri="{FF2B5EF4-FFF2-40B4-BE49-F238E27FC236}">
                <a16:creationId xmlns:a16="http://schemas.microsoft.com/office/drawing/2014/main" id="{B2D05E36-F937-40FD-97BB-9372B5AC93DC}"/>
              </a:ext>
            </a:extLst>
          </p:cNvPr>
          <p:cNvSpPr>
            <a:spLocks noGrp="1"/>
          </p:cNvSpPr>
          <p:nvPr>
            <p:ph sz="quarter" idx="10"/>
          </p:nvPr>
        </p:nvSpPr>
        <p:spPr>
          <a:xfrm>
            <a:off x="8946863" y="4107201"/>
            <a:ext cx="2903311" cy="454025"/>
          </a:xfrm>
          <a:prstGeom prst="rect">
            <a:avLst/>
          </a:prstGeom>
        </p:spPr>
        <p:txBody>
          <a:bodyPr anchor="ctr"/>
          <a:lstStyle>
            <a:lvl1pPr marL="0" indent="0" algn="ctr">
              <a:lnSpc>
                <a:spcPct val="100000"/>
              </a:lnSpc>
              <a:buNone/>
              <a:defRPr sz="1800">
                <a:solidFill>
                  <a:schemeClr val="accent2"/>
                </a:solidFill>
              </a:defRPr>
            </a:lvl1pPr>
          </a:lstStyle>
          <a:p>
            <a:pPr lvl="0"/>
            <a:endParaRPr lang="zh-CN" altLang="en-US" dirty="0"/>
          </a:p>
        </p:txBody>
      </p:sp>
      <p:sp>
        <p:nvSpPr>
          <p:cNvPr id="8" name="文本占位符 31">
            <a:extLst>
              <a:ext uri="{FF2B5EF4-FFF2-40B4-BE49-F238E27FC236}">
                <a16:creationId xmlns:a16="http://schemas.microsoft.com/office/drawing/2014/main" id="{5BC80367-1D9F-485B-B0F7-7C45899F9076}"/>
              </a:ext>
            </a:extLst>
          </p:cNvPr>
          <p:cNvSpPr>
            <a:spLocks noGrp="1"/>
          </p:cNvSpPr>
          <p:nvPr>
            <p:ph type="body" sz="quarter" idx="11"/>
          </p:nvPr>
        </p:nvSpPr>
        <p:spPr>
          <a:xfrm>
            <a:off x="5460764" y="3997557"/>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9" name="图片占位符 14">
            <a:extLst>
              <a:ext uri="{FF2B5EF4-FFF2-40B4-BE49-F238E27FC236}">
                <a16:creationId xmlns:a16="http://schemas.microsoft.com/office/drawing/2014/main" id="{61CC23B2-BE5F-4680-96CD-C33FF9374DFF}"/>
              </a:ext>
            </a:extLst>
          </p:cNvPr>
          <p:cNvSpPr>
            <a:spLocks noGrp="1"/>
          </p:cNvSpPr>
          <p:nvPr>
            <p:ph type="pic" sz="quarter" idx="12"/>
          </p:nvPr>
        </p:nvSpPr>
        <p:spPr>
          <a:xfrm>
            <a:off x="0" y="1415726"/>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10" name="图片 9">
            <a:extLst>
              <a:ext uri="{FF2B5EF4-FFF2-40B4-BE49-F238E27FC236}">
                <a16:creationId xmlns:a16="http://schemas.microsoft.com/office/drawing/2014/main" id="{3788FC1A-7F0D-4A9B-AA04-89AD4994A8D0}"/>
              </a:ext>
            </a:extLst>
          </p:cNvPr>
          <p:cNvPicPr>
            <a:picLocks noChangeAspect="1"/>
          </p:cNvPicPr>
          <p:nvPr userDrawn="1"/>
        </p:nvPicPr>
        <p:blipFill>
          <a:blip r:embed="rId3"/>
          <a:stretch>
            <a:fillRect/>
          </a:stretch>
        </p:blipFill>
        <p:spPr>
          <a:xfrm>
            <a:off x="6524558" y="4706725"/>
            <a:ext cx="3935296" cy="209291"/>
          </a:xfrm>
          <a:prstGeom prst="rect">
            <a:avLst/>
          </a:prstGeom>
        </p:spPr>
      </p:pic>
      <p:pic>
        <p:nvPicPr>
          <p:cNvPr id="11" name="图片 10">
            <a:extLst>
              <a:ext uri="{FF2B5EF4-FFF2-40B4-BE49-F238E27FC236}">
                <a16:creationId xmlns:a16="http://schemas.microsoft.com/office/drawing/2014/main" id="{C00B84F0-53AC-421B-9FBC-62687BB5AA2F}"/>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22913" y="271357"/>
            <a:ext cx="2169174" cy="713098"/>
          </a:xfrm>
          <a:prstGeom prst="rect">
            <a:avLst/>
          </a:prstGeom>
        </p:spPr>
      </p:pic>
      <p:pic>
        <p:nvPicPr>
          <p:cNvPr id="12" name="图片 11">
            <a:extLst>
              <a:ext uri="{FF2B5EF4-FFF2-40B4-BE49-F238E27FC236}">
                <a16:creationId xmlns:a16="http://schemas.microsoft.com/office/drawing/2014/main" id="{69E27F61-80B1-40C1-B303-E54548F0A013}"/>
              </a:ext>
            </a:extLst>
          </p:cNvPr>
          <p:cNvPicPr>
            <a:picLocks noChangeAspect="1"/>
          </p:cNvPicPr>
          <p:nvPr userDrawn="1"/>
        </p:nvPicPr>
        <p:blipFill rotWithShape="1">
          <a:blip r:embed="rId5" cstate="print"/>
          <a:srcRect r="1346"/>
          <a:stretch/>
        </p:blipFill>
        <p:spPr>
          <a:xfrm>
            <a:off x="516" y="6041797"/>
            <a:ext cx="12166903" cy="411617"/>
          </a:xfrm>
          <a:prstGeom prst="rect">
            <a:avLst/>
          </a:prstGeom>
        </p:spPr>
      </p:pic>
    </p:spTree>
    <p:extLst>
      <p:ext uri="{BB962C8B-B14F-4D97-AF65-F5344CB8AC3E}">
        <p14:creationId xmlns:p14="http://schemas.microsoft.com/office/powerpoint/2010/main" val="10094636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grpSp>
        <p:nvGrpSpPr>
          <p:cNvPr id="11" name="组合 10">
            <a:extLst>
              <a:ext uri="{FF2B5EF4-FFF2-40B4-BE49-F238E27FC236}">
                <a16:creationId xmlns:a16="http://schemas.microsoft.com/office/drawing/2014/main" id="{6DC54DA7-8689-4800-BC51-1B5E92F91EBD}"/>
              </a:ext>
            </a:extLst>
          </p:cNvPr>
          <p:cNvGrpSpPr/>
          <p:nvPr userDrawn="1"/>
        </p:nvGrpSpPr>
        <p:grpSpPr>
          <a:xfrm>
            <a:off x="391884" y="2278063"/>
            <a:ext cx="4122059" cy="1462680"/>
            <a:chOff x="304800" y="2709636"/>
            <a:chExt cx="4122059" cy="1462680"/>
          </a:xfrm>
        </p:grpSpPr>
        <p:grpSp>
          <p:nvGrpSpPr>
            <p:cNvPr id="12" name="组合 11">
              <a:extLst>
                <a:ext uri="{FF2B5EF4-FFF2-40B4-BE49-F238E27FC236}">
                  <a16:creationId xmlns:a16="http://schemas.microsoft.com/office/drawing/2014/main" id="{5E59BA01-ADDE-45EC-AD9A-30B45C126EF8}"/>
                </a:ext>
              </a:extLst>
            </p:cNvPr>
            <p:cNvGrpSpPr/>
            <p:nvPr/>
          </p:nvGrpSpPr>
          <p:grpSpPr>
            <a:xfrm>
              <a:off x="304800" y="2709636"/>
              <a:ext cx="4122059" cy="1462680"/>
              <a:chOff x="667656" y="1497651"/>
              <a:chExt cx="4122059" cy="1462680"/>
            </a:xfrm>
          </p:grpSpPr>
          <p:grpSp>
            <p:nvGrpSpPr>
              <p:cNvPr id="14" name="组合 13">
                <a:extLst>
                  <a:ext uri="{FF2B5EF4-FFF2-40B4-BE49-F238E27FC236}">
                    <a16:creationId xmlns:a16="http://schemas.microsoft.com/office/drawing/2014/main" id="{5C4775BF-17D8-45C0-9CB9-425332699B08}"/>
                  </a:ext>
                </a:extLst>
              </p:cNvPr>
              <p:cNvGrpSpPr/>
              <p:nvPr/>
            </p:nvGrpSpPr>
            <p:grpSpPr>
              <a:xfrm>
                <a:off x="667656" y="1497651"/>
                <a:ext cx="4122059" cy="1438728"/>
                <a:chOff x="537028" y="1493158"/>
                <a:chExt cx="4122059" cy="1438728"/>
              </a:xfrm>
            </p:grpSpPr>
            <p:sp>
              <p:nvSpPr>
                <p:cNvPr id="17" name="矩形 16">
                  <a:extLst>
                    <a:ext uri="{FF2B5EF4-FFF2-40B4-BE49-F238E27FC236}">
                      <a16:creationId xmlns:a16="http://schemas.microsoft.com/office/drawing/2014/main" id="{0D22151C-5CCD-4390-83DF-F41B623A3BBE}"/>
                    </a:ext>
                  </a:extLst>
                </p:cNvPr>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Arial"/>
                    <a:ea typeface="微软雅黑"/>
                    <a:cs typeface="+mn-cs"/>
                  </a:endParaRPr>
                </a:p>
              </p:txBody>
            </p:sp>
            <p:pic>
              <p:nvPicPr>
                <p:cNvPr id="18" name="图片 17" descr="图片包含 建筑物&#10;&#10;自动生成的说明">
                  <a:extLst>
                    <a:ext uri="{FF2B5EF4-FFF2-40B4-BE49-F238E27FC236}">
                      <a16:creationId xmlns:a16="http://schemas.microsoft.com/office/drawing/2014/main" id="{4FA339D9-8197-4F28-8D72-F96BF5158E1B}"/>
                    </a:ext>
                  </a:extLst>
                </p:cNvPr>
                <p:cNvPicPr>
                  <a:picLocks noChangeAspect="1"/>
                </p:cNvPicPr>
                <p:nvPr/>
              </p:nvPicPr>
              <p:blipFill>
                <a:blip r:embed="rId2" cstate="print">
                  <a:duotone>
                    <a:srgbClr val="DBDBDB">
                      <a:shade val="45000"/>
                      <a:satMod val="135000"/>
                    </a:srgbClr>
                    <a:prstClr val="white"/>
                  </a:duotone>
                  <a:alphaModFix amt="25000"/>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15" name="文本框 14">
                <a:extLst>
                  <a:ext uri="{FF2B5EF4-FFF2-40B4-BE49-F238E27FC236}">
                    <a16:creationId xmlns:a16="http://schemas.microsoft.com/office/drawing/2014/main" id="{C081911D-2E44-4FD6-A0AD-907AAE52FACB}"/>
                  </a:ext>
                </a:extLst>
              </p:cNvPr>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p>
            </p:txBody>
          </p:sp>
          <p:sp>
            <p:nvSpPr>
              <p:cNvPr id="16" name="矩形 15">
                <a:extLst>
                  <a:ext uri="{FF2B5EF4-FFF2-40B4-BE49-F238E27FC236}">
                    <a16:creationId xmlns:a16="http://schemas.microsoft.com/office/drawing/2014/main" id="{A92C7D20-4DAB-48D5-B9FE-07311B97C222}"/>
                  </a:ext>
                </a:extLst>
              </p:cNvPr>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rgbClr val="FFFFFF"/>
                  </a:solidFill>
                  <a:effectLst/>
                  <a:uLnTx/>
                  <a:uFillTx/>
                  <a:latin typeface="Arial"/>
                  <a:ea typeface="微软雅黑"/>
                  <a:cs typeface="+mn-cs"/>
                </a:endParaRPr>
              </a:p>
            </p:txBody>
          </p:sp>
        </p:grpSp>
        <p:pic>
          <p:nvPicPr>
            <p:cNvPr id="13" name="图片 12">
              <a:extLst>
                <a:ext uri="{FF2B5EF4-FFF2-40B4-BE49-F238E27FC236}">
                  <a16:creationId xmlns:a16="http://schemas.microsoft.com/office/drawing/2014/main" id="{722A3E5D-FF59-4C7C-A657-F2CE27FAB8C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9" name="图片占位符 6">
            <a:extLst>
              <a:ext uri="{FF2B5EF4-FFF2-40B4-BE49-F238E27FC236}">
                <a16:creationId xmlns:a16="http://schemas.microsoft.com/office/drawing/2014/main" id="{AF8E3962-2329-4680-827B-C4237CDC52F3}"/>
              </a:ext>
            </a:extLst>
          </p:cNvPr>
          <p:cNvSpPr>
            <a:spLocks noGrp="1"/>
          </p:cNvSpPr>
          <p:nvPr>
            <p:ph type="pic" sz="quarter" idx="10"/>
          </p:nvPr>
        </p:nvSpPr>
        <p:spPr>
          <a:xfrm>
            <a:off x="6095999" y="0"/>
            <a:ext cx="6096001" cy="6858000"/>
          </a:xfrm>
          <a:prstGeom prst="rect">
            <a:avLst/>
          </a:prstGeom>
        </p:spPr>
        <p:txBody>
          <a:bodyPr anchor="ctr"/>
          <a:lstStyle>
            <a:lvl1pPr marL="0" indent="0" algn="ctr">
              <a:buNone/>
              <a:defRPr/>
            </a:lvl1pPr>
          </a:lstStyle>
          <a:p>
            <a:endParaRPr lang="zh-CN" altLang="en-US" dirty="0"/>
          </a:p>
        </p:txBody>
      </p:sp>
    </p:spTree>
    <p:extLst>
      <p:ext uri="{BB962C8B-B14F-4D97-AF65-F5344CB8AC3E}">
        <p14:creationId xmlns:p14="http://schemas.microsoft.com/office/powerpoint/2010/main" val="1334360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B78DC3B0-6545-47FD-A372-07AD4DF09697}"/>
              </a:ext>
            </a:extLst>
          </p:cNvPr>
          <p:cNvGrpSpPr/>
          <p:nvPr userDrawn="1"/>
        </p:nvGrpSpPr>
        <p:grpSpPr>
          <a:xfrm>
            <a:off x="4034971" y="689970"/>
            <a:ext cx="4122059" cy="1462680"/>
            <a:chOff x="304800" y="2709636"/>
            <a:chExt cx="4122059" cy="1462680"/>
          </a:xfrm>
        </p:grpSpPr>
        <p:grpSp>
          <p:nvGrpSpPr>
            <p:cNvPr id="4" name="组合 3">
              <a:extLst>
                <a:ext uri="{FF2B5EF4-FFF2-40B4-BE49-F238E27FC236}">
                  <a16:creationId xmlns:a16="http://schemas.microsoft.com/office/drawing/2014/main" id="{A499F2E8-30BC-413E-8034-6A7278D4979C}"/>
                </a:ext>
              </a:extLst>
            </p:cNvPr>
            <p:cNvGrpSpPr/>
            <p:nvPr/>
          </p:nvGrpSpPr>
          <p:grpSpPr>
            <a:xfrm>
              <a:off x="304800" y="2709636"/>
              <a:ext cx="4122059" cy="1462680"/>
              <a:chOff x="667656" y="1497651"/>
              <a:chExt cx="4122059" cy="1462680"/>
            </a:xfrm>
          </p:grpSpPr>
          <p:grpSp>
            <p:nvGrpSpPr>
              <p:cNvPr id="6" name="组合 5">
                <a:extLst>
                  <a:ext uri="{FF2B5EF4-FFF2-40B4-BE49-F238E27FC236}">
                    <a16:creationId xmlns:a16="http://schemas.microsoft.com/office/drawing/2014/main" id="{BFD679A7-DAD2-4984-B6F0-7C9ABE4B8F0F}"/>
                  </a:ext>
                </a:extLst>
              </p:cNvPr>
              <p:cNvGrpSpPr/>
              <p:nvPr/>
            </p:nvGrpSpPr>
            <p:grpSpPr>
              <a:xfrm>
                <a:off x="667656" y="1497651"/>
                <a:ext cx="4122059" cy="1438728"/>
                <a:chOff x="537028" y="1493158"/>
                <a:chExt cx="4122059" cy="1438728"/>
              </a:xfrm>
            </p:grpSpPr>
            <p:sp>
              <p:nvSpPr>
                <p:cNvPr id="9" name="矩形 8">
                  <a:extLst>
                    <a:ext uri="{FF2B5EF4-FFF2-40B4-BE49-F238E27FC236}">
                      <a16:creationId xmlns:a16="http://schemas.microsoft.com/office/drawing/2014/main" id="{424CD77E-BBF9-4D46-B301-F75D3222F2E0}"/>
                    </a:ext>
                  </a:extLst>
                </p:cNvPr>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Arial"/>
                    <a:ea typeface="微软雅黑"/>
                    <a:cs typeface="+mn-cs"/>
                  </a:endParaRPr>
                </a:p>
              </p:txBody>
            </p:sp>
            <p:pic>
              <p:nvPicPr>
                <p:cNvPr id="10" name="图片 9" descr="图片包含 建筑物&#10;&#10;自动生成的说明">
                  <a:extLst>
                    <a:ext uri="{FF2B5EF4-FFF2-40B4-BE49-F238E27FC236}">
                      <a16:creationId xmlns:a16="http://schemas.microsoft.com/office/drawing/2014/main" id="{83E81D97-88FE-44C4-85F5-ABEF155EA045}"/>
                    </a:ext>
                  </a:extLst>
                </p:cNvPr>
                <p:cNvPicPr>
                  <a:picLocks noChangeAspect="1"/>
                </p:cNvPicPr>
                <p:nvPr/>
              </p:nvPicPr>
              <p:blipFill>
                <a:blip r:embed="rId2" cstate="print">
                  <a:duotone>
                    <a:srgbClr val="DBDBDB">
                      <a:shade val="45000"/>
                      <a:satMod val="135000"/>
                    </a:srgbClr>
                    <a:prstClr val="white"/>
                  </a:duotone>
                  <a:alphaModFix amt="25000"/>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7" name="文本框 6">
                <a:extLst>
                  <a:ext uri="{FF2B5EF4-FFF2-40B4-BE49-F238E27FC236}">
                    <a16:creationId xmlns:a16="http://schemas.microsoft.com/office/drawing/2014/main" id="{53959A77-64DA-4694-95C2-AD9E38910645}"/>
                  </a:ext>
                </a:extLst>
              </p:cNvPr>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p>
            </p:txBody>
          </p:sp>
          <p:sp>
            <p:nvSpPr>
              <p:cNvPr id="8" name="矩形 7">
                <a:extLst>
                  <a:ext uri="{FF2B5EF4-FFF2-40B4-BE49-F238E27FC236}">
                    <a16:creationId xmlns:a16="http://schemas.microsoft.com/office/drawing/2014/main" id="{20512A63-1AB8-442E-BAE6-AF2B98235281}"/>
                  </a:ext>
                </a:extLst>
              </p:cNvPr>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rgbClr val="FFFFFF"/>
                  </a:solidFill>
                  <a:effectLst/>
                  <a:uLnTx/>
                  <a:uFillTx/>
                  <a:latin typeface="Arial"/>
                  <a:ea typeface="微软雅黑"/>
                  <a:cs typeface="+mn-cs"/>
                </a:endParaRPr>
              </a:p>
            </p:txBody>
          </p:sp>
        </p:grpSp>
        <p:pic>
          <p:nvPicPr>
            <p:cNvPr id="5" name="图片 4">
              <a:extLst>
                <a:ext uri="{FF2B5EF4-FFF2-40B4-BE49-F238E27FC236}">
                  <a16:creationId xmlns:a16="http://schemas.microsoft.com/office/drawing/2014/main" id="{AD253681-53B8-4661-A94B-736B46C3AFC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1" name="图片占位符 6">
            <a:extLst>
              <a:ext uri="{FF2B5EF4-FFF2-40B4-BE49-F238E27FC236}">
                <a16:creationId xmlns:a16="http://schemas.microsoft.com/office/drawing/2014/main" id="{D403F116-EFE8-4DEB-B6FE-4D20752B7443}"/>
              </a:ext>
            </a:extLst>
          </p:cNvPr>
          <p:cNvSpPr>
            <a:spLocks noGrp="1"/>
          </p:cNvSpPr>
          <p:nvPr>
            <p:ph type="pic" sz="quarter" idx="10"/>
          </p:nvPr>
        </p:nvSpPr>
        <p:spPr>
          <a:xfrm>
            <a:off x="1" y="3240088"/>
            <a:ext cx="12192000" cy="3617912"/>
          </a:xfrm>
          <a:prstGeom prst="rect">
            <a:avLst/>
          </a:prstGeom>
        </p:spPr>
        <p:txBody>
          <a:bodyPr anchor="ctr"/>
          <a:lstStyle>
            <a:lvl1pPr marL="0" indent="0" algn="ctr">
              <a:buNone/>
              <a:defRPr/>
            </a:lvl1pPr>
          </a:lstStyle>
          <a:p>
            <a:endParaRPr lang="zh-CN" altLang="en-US" dirty="0"/>
          </a:p>
        </p:txBody>
      </p:sp>
    </p:spTree>
    <p:extLst>
      <p:ext uri="{BB962C8B-B14F-4D97-AF65-F5344CB8AC3E}">
        <p14:creationId xmlns:p14="http://schemas.microsoft.com/office/powerpoint/2010/main" val="27210123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内页版式1">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p>
        </p:txBody>
      </p:sp>
      <p:sp>
        <p:nvSpPr>
          <p:cNvPr id="5" name="内容占位符 4"/>
          <p:cNvSpPr>
            <a:spLocks noGrp="1"/>
          </p:cNvSpPr>
          <p:nvPr>
            <p:ph sz="quarter" idx="10"/>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7">
                <a:solidFill>
                  <a:schemeClr val="accent2"/>
                </a:solidFill>
              </a:defRPr>
            </a:lvl2pPr>
            <a:lvl3pPr>
              <a:lnSpc>
                <a:spcPct val="120000"/>
              </a:lnSpc>
              <a:defRPr sz="1905">
                <a:solidFill>
                  <a:schemeClr val="accent2"/>
                </a:solidFill>
              </a:defRPr>
            </a:lvl3pPr>
            <a:lvl4pPr>
              <a:lnSpc>
                <a:spcPct val="120000"/>
              </a:lnSpc>
              <a:defRPr sz="1693">
                <a:solidFill>
                  <a:schemeClr val="accent2"/>
                </a:solidFill>
              </a:defRPr>
            </a:lvl4pPr>
            <a:lvl5pPr>
              <a:lnSpc>
                <a:spcPct val="120000"/>
              </a:lnSpc>
              <a:defRPr sz="1693">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pic>
        <p:nvPicPr>
          <p:cNvPr id="7" name="图片 6">
            <a:extLst>
              <a:ext uri="{FF2B5EF4-FFF2-40B4-BE49-F238E27FC236}">
                <a16:creationId xmlns:a16="http://schemas.microsoft.com/office/drawing/2014/main" id="{633E3E6D-D003-4285-9CD3-F9F948F4D401}"/>
              </a:ext>
            </a:extLst>
          </p:cNvPr>
          <p:cNvPicPr>
            <a:picLocks noChangeAspect="1"/>
          </p:cNvPicPr>
          <p:nvPr userDrawn="1"/>
        </p:nvPicPr>
        <p:blipFill rotWithShape="1">
          <a:blip r:embed="rId2" cstate="print"/>
          <a:srcRect r="1346"/>
          <a:stretch/>
        </p:blipFill>
        <p:spPr>
          <a:xfrm>
            <a:off x="516" y="6149854"/>
            <a:ext cx="12191484" cy="411617"/>
          </a:xfrm>
          <a:prstGeom prst="rect">
            <a:avLst/>
          </a:prstGeom>
        </p:spPr>
      </p:pic>
      <p:pic>
        <p:nvPicPr>
          <p:cNvPr id="13" name="图片 12" descr="文本&#10;&#10;中度可信度描述已自动生成">
            <a:extLst>
              <a:ext uri="{FF2B5EF4-FFF2-40B4-BE49-F238E27FC236}">
                <a16:creationId xmlns:a16="http://schemas.microsoft.com/office/drawing/2014/main" id="{20F80C42-4A81-4868-AA78-9E4FF9811EE2}"/>
              </a:ext>
            </a:extLst>
          </p:cNvPr>
          <p:cNvPicPr>
            <a:picLocks noChangeAspect="1"/>
          </p:cNvPicPr>
          <p:nvPr userDrawn="1"/>
        </p:nvPicPr>
        <p:blipFill>
          <a:blip r:embed="rId3" cstate="print">
            <a:alphaModFix/>
            <a:extLst>
              <a:ext uri="{28A0092B-C50C-407E-A947-70E740481C1C}">
                <a14:useLocalDpi xmlns:a14="http://schemas.microsoft.com/office/drawing/2010/main" val="0"/>
              </a:ext>
            </a:extLst>
          </a:blip>
          <a:stretch>
            <a:fillRect/>
          </a:stretch>
        </p:blipFill>
        <p:spPr>
          <a:xfrm>
            <a:off x="9553162" y="263409"/>
            <a:ext cx="2305463" cy="757902"/>
          </a:xfrm>
          <a:prstGeom prst="rect">
            <a:avLst/>
          </a:prstGeom>
        </p:spPr>
      </p:pic>
      <p:sp>
        <p:nvSpPr>
          <p:cNvPr id="8" name="矩形 7">
            <a:extLst>
              <a:ext uri="{FF2B5EF4-FFF2-40B4-BE49-F238E27FC236}">
                <a16:creationId xmlns:a16="http://schemas.microsoft.com/office/drawing/2014/main" id="{EB998610-38B8-4F4F-8E37-98D574A43924}"/>
              </a:ext>
            </a:extLst>
          </p:cNvPr>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extLst>
      <p:ext uri="{BB962C8B-B14F-4D97-AF65-F5344CB8AC3E}">
        <p14:creationId xmlns:p14="http://schemas.microsoft.com/office/powerpoint/2010/main" val="3126080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accent6">
            <a:lumMod val="20000"/>
            <a:lumOff val="80000"/>
            <a:alpha val="50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7916161"/>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8" r:id="rId4"/>
    <p:sldLayoutId id="2147483683" r:id="rId5"/>
    <p:sldLayoutId id="2147483689" r:id="rId6"/>
    <p:sldLayoutId id="2147483682" r:id="rId7"/>
    <p:sldLayoutId id="2147483684" r:id="rId8"/>
    <p:sldLayoutId id="2147483664" r:id="rId9"/>
    <p:sldLayoutId id="2147483677" r:id="rId10"/>
    <p:sldLayoutId id="2147483678" r:id="rId11"/>
    <p:sldLayoutId id="2147483675" r:id="rId12"/>
    <p:sldLayoutId id="2147483690" r:id="rId13"/>
    <p:sldLayoutId id="2147483685" r:id="rId14"/>
    <p:sldLayoutId id="2147483686" r:id="rId15"/>
    <p:sldLayoutId id="2147483691" r:id="rId16"/>
    <p:sldLayoutId id="2147483687"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txStyles>
    <p:titleStyle>
      <a:lvl1pPr algn="l" defTabSz="96771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41927" indent="-241927" algn="l" defTabSz="967710" rtl="0" eaLnBrk="1" latinLnBrk="0" hangingPunct="1">
        <a:lnSpc>
          <a:spcPct val="90000"/>
        </a:lnSpc>
        <a:spcBef>
          <a:spcPts val="1058"/>
        </a:spcBef>
        <a:buFontTx/>
        <a:buBlip>
          <a:blip r:embed="rId19"/>
        </a:buBlip>
        <a:defRPr sz="2963" b="0" kern="1200">
          <a:solidFill>
            <a:schemeClr val="tx2">
              <a:lumMod val="75000"/>
              <a:lumOff val="25000"/>
            </a:schemeClr>
          </a:solidFill>
          <a:latin typeface="+mn-lt"/>
          <a:ea typeface="+mn-ea"/>
          <a:cs typeface="+mn-cs"/>
        </a:defRPr>
      </a:lvl1pPr>
      <a:lvl2pPr marL="725782" indent="-241927" algn="l" defTabSz="967710" rtl="0" eaLnBrk="1" latinLnBrk="0" hangingPunct="1">
        <a:lnSpc>
          <a:spcPct val="90000"/>
        </a:lnSpc>
        <a:spcBef>
          <a:spcPts val="529"/>
        </a:spcBef>
        <a:buFont typeface="Arial" panose="020B0604020202020204" pitchFamily="34" charset="0"/>
        <a:buChar char="•"/>
        <a:defRPr sz="2540" b="0" kern="1200">
          <a:solidFill>
            <a:schemeClr val="tx2">
              <a:lumMod val="75000"/>
              <a:lumOff val="25000"/>
            </a:schemeClr>
          </a:solidFill>
          <a:latin typeface="+mn-lt"/>
          <a:ea typeface="+mn-ea"/>
          <a:cs typeface="+mn-cs"/>
        </a:defRPr>
      </a:lvl2pPr>
      <a:lvl3pPr marL="1209637" indent="-241927" algn="l" defTabSz="967710" rtl="0" eaLnBrk="1" latinLnBrk="0" hangingPunct="1">
        <a:lnSpc>
          <a:spcPct val="90000"/>
        </a:lnSpc>
        <a:spcBef>
          <a:spcPts val="529"/>
        </a:spcBef>
        <a:buFont typeface="Arial" panose="020B0604020202020204" pitchFamily="34" charset="0"/>
        <a:buChar char="•"/>
        <a:defRPr sz="2117" b="0" kern="1200">
          <a:solidFill>
            <a:schemeClr val="tx2">
              <a:lumMod val="75000"/>
              <a:lumOff val="25000"/>
            </a:schemeClr>
          </a:solidFill>
          <a:latin typeface="+mn-lt"/>
          <a:ea typeface="+mn-ea"/>
          <a:cs typeface="+mn-cs"/>
        </a:defRPr>
      </a:lvl3pPr>
      <a:lvl4pPr marL="1693492" indent="-241927" algn="l" defTabSz="967710" rtl="0" eaLnBrk="1" latinLnBrk="0" hangingPunct="1">
        <a:lnSpc>
          <a:spcPct val="90000"/>
        </a:lnSpc>
        <a:spcBef>
          <a:spcPts val="529"/>
        </a:spcBef>
        <a:buFont typeface="Arial" panose="020B0604020202020204" pitchFamily="34" charset="0"/>
        <a:buChar char="•"/>
        <a:defRPr sz="1905" b="0" kern="1200">
          <a:solidFill>
            <a:schemeClr val="tx2">
              <a:lumMod val="75000"/>
              <a:lumOff val="25000"/>
            </a:schemeClr>
          </a:solidFill>
          <a:latin typeface="+mn-lt"/>
          <a:ea typeface="+mn-ea"/>
          <a:cs typeface="+mn-cs"/>
        </a:defRPr>
      </a:lvl4pPr>
      <a:lvl5pPr marL="2177346" indent="-241927" algn="l" defTabSz="967710" rtl="0" eaLnBrk="1" latinLnBrk="0" hangingPunct="1">
        <a:lnSpc>
          <a:spcPct val="90000"/>
        </a:lnSpc>
        <a:spcBef>
          <a:spcPts val="529"/>
        </a:spcBef>
        <a:buFont typeface="Arial" panose="020B0604020202020204" pitchFamily="34" charset="0"/>
        <a:buChar char="•"/>
        <a:defRPr sz="1905" b="0" kern="1200">
          <a:solidFill>
            <a:schemeClr val="tx2">
              <a:lumMod val="75000"/>
              <a:lumOff val="25000"/>
            </a:schemeClr>
          </a:solidFill>
          <a:latin typeface="+mn-lt"/>
          <a:ea typeface="+mn-ea"/>
          <a:cs typeface="+mn-cs"/>
        </a:defRPr>
      </a:lvl5pPr>
      <a:lvl6pPr marL="2661201" indent="-241927" algn="l" defTabSz="967710" rtl="0" eaLnBrk="1" latinLnBrk="0" hangingPunct="1">
        <a:lnSpc>
          <a:spcPct val="90000"/>
        </a:lnSpc>
        <a:spcBef>
          <a:spcPts val="529"/>
        </a:spcBef>
        <a:buFont typeface="Arial" panose="020B0604020202020204" pitchFamily="34" charset="0"/>
        <a:buChar char="•"/>
        <a:defRPr sz="1905" kern="1200">
          <a:solidFill>
            <a:schemeClr val="tx1"/>
          </a:solidFill>
          <a:latin typeface="+mn-lt"/>
          <a:ea typeface="+mn-ea"/>
          <a:cs typeface="+mn-cs"/>
        </a:defRPr>
      </a:lvl6pPr>
      <a:lvl7pPr marL="3145056" indent="-241927" algn="l" defTabSz="967710" rtl="0" eaLnBrk="1" latinLnBrk="0" hangingPunct="1">
        <a:lnSpc>
          <a:spcPct val="90000"/>
        </a:lnSpc>
        <a:spcBef>
          <a:spcPts val="529"/>
        </a:spcBef>
        <a:buFont typeface="Arial" panose="020B0604020202020204" pitchFamily="34" charset="0"/>
        <a:buChar char="•"/>
        <a:defRPr sz="1905" kern="1200">
          <a:solidFill>
            <a:schemeClr val="tx1"/>
          </a:solidFill>
          <a:latin typeface="+mn-lt"/>
          <a:ea typeface="+mn-ea"/>
          <a:cs typeface="+mn-cs"/>
        </a:defRPr>
      </a:lvl7pPr>
      <a:lvl8pPr marL="3628911" indent="-241927" algn="l" defTabSz="967710" rtl="0" eaLnBrk="1" latinLnBrk="0" hangingPunct="1">
        <a:lnSpc>
          <a:spcPct val="90000"/>
        </a:lnSpc>
        <a:spcBef>
          <a:spcPts val="529"/>
        </a:spcBef>
        <a:buFont typeface="Arial" panose="020B0604020202020204" pitchFamily="34" charset="0"/>
        <a:buChar char="•"/>
        <a:defRPr sz="1905" kern="1200">
          <a:solidFill>
            <a:schemeClr val="tx1"/>
          </a:solidFill>
          <a:latin typeface="+mn-lt"/>
          <a:ea typeface="+mn-ea"/>
          <a:cs typeface="+mn-cs"/>
        </a:defRPr>
      </a:lvl8pPr>
      <a:lvl9pPr marL="4112765" indent="-241927" algn="l" defTabSz="967710" rtl="0" eaLnBrk="1" latinLnBrk="0" hangingPunct="1">
        <a:lnSpc>
          <a:spcPct val="90000"/>
        </a:lnSpc>
        <a:spcBef>
          <a:spcPts val="529"/>
        </a:spcBef>
        <a:buFont typeface="Arial" panose="020B0604020202020204" pitchFamily="34" charset="0"/>
        <a:buChar char="•"/>
        <a:defRPr sz="1905" kern="1200">
          <a:solidFill>
            <a:schemeClr val="tx1"/>
          </a:solidFill>
          <a:latin typeface="+mn-lt"/>
          <a:ea typeface="+mn-ea"/>
          <a:cs typeface="+mn-cs"/>
        </a:defRPr>
      </a:lvl9pPr>
    </p:bodyStyle>
    <p:otherStyle>
      <a:defPPr>
        <a:defRPr lang="zh-CN"/>
      </a:defPPr>
      <a:lvl1pPr marL="0" algn="l" defTabSz="967710" rtl="0" eaLnBrk="1" latinLnBrk="0" hangingPunct="1">
        <a:defRPr sz="1905" kern="1200">
          <a:solidFill>
            <a:schemeClr val="tx1"/>
          </a:solidFill>
          <a:latin typeface="+mn-lt"/>
          <a:ea typeface="+mn-ea"/>
          <a:cs typeface="+mn-cs"/>
        </a:defRPr>
      </a:lvl1pPr>
      <a:lvl2pPr marL="483855" algn="l" defTabSz="967710" rtl="0" eaLnBrk="1" latinLnBrk="0" hangingPunct="1">
        <a:defRPr sz="1905" kern="1200">
          <a:solidFill>
            <a:schemeClr val="tx1"/>
          </a:solidFill>
          <a:latin typeface="+mn-lt"/>
          <a:ea typeface="+mn-ea"/>
          <a:cs typeface="+mn-cs"/>
        </a:defRPr>
      </a:lvl2pPr>
      <a:lvl3pPr marL="967710" algn="l" defTabSz="967710" rtl="0" eaLnBrk="1" latinLnBrk="0" hangingPunct="1">
        <a:defRPr sz="1905" kern="1200">
          <a:solidFill>
            <a:schemeClr val="tx1"/>
          </a:solidFill>
          <a:latin typeface="+mn-lt"/>
          <a:ea typeface="+mn-ea"/>
          <a:cs typeface="+mn-cs"/>
        </a:defRPr>
      </a:lvl3pPr>
      <a:lvl4pPr marL="1451564" algn="l" defTabSz="967710" rtl="0" eaLnBrk="1" latinLnBrk="0" hangingPunct="1">
        <a:defRPr sz="1905" kern="1200">
          <a:solidFill>
            <a:schemeClr val="tx1"/>
          </a:solidFill>
          <a:latin typeface="+mn-lt"/>
          <a:ea typeface="+mn-ea"/>
          <a:cs typeface="+mn-cs"/>
        </a:defRPr>
      </a:lvl4pPr>
      <a:lvl5pPr marL="1935419" algn="l" defTabSz="967710" rtl="0" eaLnBrk="1" latinLnBrk="0" hangingPunct="1">
        <a:defRPr sz="1905" kern="1200">
          <a:solidFill>
            <a:schemeClr val="tx1"/>
          </a:solidFill>
          <a:latin typeface="+mn-lt"/>
          <a:ea typeface="+mn-ea"/>
          <a:cs typeface="+mn-cs"/>
        </a:defRPr>
      </a:lvl5pPr>
      <a:lvl6pPr marL="2419274" algn="l" defTabSz="967710" rtl="0" eaLnBrk="1" latinLnBrk="0" hangingPunct="1">
        <a:defRPr sz="1905" kern="1200">
          <a:solidFill>
            <a:schemeClr val="tx1"/>
          </a:solidFill>
          <a:latin typeface="+mn-lt"/>
          <a:ea typeface="+mn-ea"/>
          <a:cs typeface="+mn-cs"/>
        </a:defRPr>
      </a:lvl6pPr>
      <a:lvl7pPr marL="2903129" algn="l" defTabSz="967710" rtl="0" eaLnBrk="1" latinLnBrk="0" hangingPunct="1">
        <a:defRPr sz="1905" kern="1200">
          <a:solidFill>
            <a:schemeClr val="tx1"/>
          </a:solidFill>
          <a:latin typeface="+mn-lt"/>
          <a:ea typeface="+mn-ea"/>
          <a:cs typeface="+mn-cs"/>
        </a:defRPr>
      </a:lvl7pPr>
      <a:lvl8pPr marL="3386983" algn="l" defTabSz="967710" rtl="0" eaLnBrk="1" latinLnBrk="0" hangingPunct="1">
        <a:defRPr sz="1905" kern="1200">
          <a:solidFill>
            <a:schemeClr val="tx1"/>
          </a:solidFill>
          <a:latin typeface="+mn-lt"/>
          <a:ea typeface="+mn-ea"/>
          <a:cs typeface="+mn-cs"/>
        </a:defRPr>
      </a:lvl8pPr>
      <a:lvl9pPr marL="3870838" algn="l" defTabSz="967710" rtl="0" eaLnBrk="1" latinLnBrk="0" hangingPunct="1">
        <a:defRPr sz="190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901">
          <p15:clr>
            <a:srgbClr val="F26B43"/>
          </p15:clr>
        </p15:guide>
        <p15:guide id="2" orient="horz" pos="227">
          <p15:clr>
            <a:srgbClr val="F26B43"/>
          </p15:clr>
        </p15:guide>
        <p15:guide id="3" pos="3840" userDrawn="1">
          <p15:clr>
            <a:srgbClr val="F26B43"/>
          </p15:clr>
        </p15:guide>
        <p15:guide id="4" pos="227">
          <p15:clr>
            <a:srgbClr val="F26B43"/>
          </p15:clr>
        </p15:guide>
        <p15:guide id="5" orient="horz" pos="2041">
          <p15:clr>
            <a:srgbClr val="F26B43"/>
          </p15:clr>
        </p15:guide>
        <p15:guide id="6" pos="7446" userDrawn="1">
          <p15:clr>
            <a:srgbClr val="F26B43"/>
          </p15:clr>
        </p15:guide>
        <p15:guide id="7" orient="horz" pos="3651">
          <p15:clr>
            <a:srgbClr val="F26B43"/>
          </p15:clr>
        </p15:guide>
        <p15:guide id="8" orient="horz" pos="2514">
          <p15:clr>
            <a:srgbClr val="FDE53C"/>
          </p15:clr>
        </p15:guide>
        <p15:guide id="9" orient="horz" pos="1554">
          <p15:clr>
            <a:srgbClr val="FDE53C"/>
          </p15:clr>
        </p15:guide>
        <p15:guide id="12" pos="2418">
          <p15:clr>
            <a:srgbClr val="A4A3A4"/>
          </p15:clr>
        </p15:guide>
        <p15:guide id="13" pos="4830">
          <p15:clr>
            <a:srgbClr val="A4A3A4"/>
          </p15:clr>
        </p15:guide>
        <p15:guide id="14" orient="horz" pos="1356">
          <p15:clr>
            <a:srgbClr val="A4A3A4"/>
          </p15:clr>
        </p15:guide>
        <p15:guide id="15" orient="horz" pos="2718">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slideLayout" Target="../slideLayouts/slideLayout9.xml"/><Relationship Id="rId1" Type="http://schemas.openxmlformats.org/officeDocument/2006/relationships/themeOverride" Target="../theme/themeOverride1.xml"/></Relationships>
</file>

<file path=ppt/slides/_rels/slide1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8.png"/><Relationship Id="rId1" Type="http://schemas.openxmlformats.org/officeDocument/2006/relationships/slideLayout" Target="../slideLayouts/slideLayout17.xml"/><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41.png"/><Relationship Id="rId1" Type="http://schemas.openxmlformats.org/officeDocument/2006/relationships/slideLayout" Target="../slideLayouts/slideLayout9.xml"/><Relationship Id="rId5" Type="http://schemas.openxmlformats.org/officeDocument/2006/relationships/image" Target="../media/image41.jpeg"/><Relationship Id="rId4" Type="http://schemas.openxmlformats.org/officeDocument/2006/relationships/image" Target="../media/image40.png"/></Relationships>
</file>

<file path=ppt/slides/_rels/slide2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9.xml"/><Relationship Id="rId4" Type="http://schemas.openxmlformats.org/officeDocument/2006/relationships/image" Target="../media/image44.png"/></Relationships>
</file>

<file path=ppt/slides/_rels/slide2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9.xml"/><Relationship Id="rId5" Type="http://schemas.openxmlformats.org/officeDocument/2006/relationships/image" Target="../media/image50.png"/><Relationship Id="rId4" Type="http://schemas.openxmlformats.org/officeDocument/2006/relationships/image" Target="../media/image49.png"/></Relationships>
</file>

<file path=ppt/slides/_rels/slide2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8.png"/><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9.xml"/><Relationship Id="rId4" Type="http://schemas.openxmlformats.org/officeDocument/2006/relationships/image" Target="../media/image53.png"/></Relationships>
</file>

<file path=ppt/slides/_rels/slide2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9.xml"/><Relationship Id="rId5" Type="http://schemas.openxmlformats.org/officeDocument/2006/relationships/image" Target="../media/image55.png"/><Relationship Id="rId4" Type="http://schemas.openxmlformats.org/officeDocument/2006/relationships/image" Target="../media/image54.png"/></Relationships>
</file>

<file path=ppt/slides/_rels/slide29.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8.png"/><Relationship Id="rId1" Type="http://schemas.openxmlformats.org/officeDocument/2006/relationships/slideLayout" Target="../slideLayouts/slideLayout17.xml"/><Relationship Id="rId4" Type="http://schemas.openxmlformats.org/officeDocument/2006/relationships/image" Target="../media/image19.png"/></Relationships>
</file>

<file path=ppt/slides/_rels/slide3.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8.png"/><Relationship Id="rId1" Type="http://schemas.openxmlformats.org/officeDocument/2006/relationships/slideLayout" Target="../slideLayouts/slideLayout17.xml"/><Relationship Id="rId4" Type="http://schemas.openxmlformats.org/officeDocument/2006/relationships/image" Target="../media/image19.png"/></Relationships>
</file>

<file path=ppt/slides/_rels/slide3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9.xml"/><Relationship Id="rId5" Type="http://schemas.openxmlformats.org/officeDocument/2006/relationships/image" Target="../media/image58.jpeg"/><Relationship Id="rId4" Type="http://schemas.openxmlformats.org/officeDocument/2006/relationships/image" Target="../media/image39.png"/></Relationships>
</file>

<file path=ppt/slides/_rels/slide3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3" Type="http://schemas.openxmlformats.org/officeDocument/2006/relationships/image" Target="../media/image600.png"/><Relationship Id="rId2" Type="http://schemas.openxmlformats.org/officeDocument/2006/relationships/image" Target="../media/image57.png"/><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3" Type="http://schemas.openxmlformats.org/officeDocument/2006/relationships/image" Target="../media/image62.png"/><Relationship Id="rId7" Type="http://schemas.openxmlformats.org/officeDocument/2006/relationships/image" Target="../media/image66.png"/><Relationship Id="rId2" Type="http://schemas.openxmlformats.org/officeDocument/2006/relationships/image" Target="../media/image61.png"/><Relationship Id="rId1" Type="http://schemas.openxmlformats.org/officeDocument/2006/relationships/slideLayout" Target="../slideLayouts/slideLayout9.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3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8.png"/><Relationship Id="rId1" Type="http://schemas.openxmlformats.org/officeDocument/2006/relationships/slideLayout" Target="../slideLayouts/slideLayout17.xml"/><Relationship Id="rId4" Type="http://schemas.openxmlformats.org/officeDocument/2006/relationships/image" Target="../media/image19.png"/></Relationships>
</file>

<file path=ppt/slides/_rels/slide35.xml.rels><?xml version="1.0" encoding="UTF-8" standalone="yes"?>
<Relationships xmlns="http://schemas.openxmlformats.org/package/2006/relationships"><Relationship Id="rId3" Type="http://schemas.openxmlformats.org/officeDocument/2006/relationships/image" Target="../media/image68.png"/><Relationship Id="rId7" Type="http://schemas.openxmlformats.org/officeDocument/2006/relationships/image" Target="../media/image72.png"/><Relationship Id="rId2" Type="http://schemas.openxmlformats.org/officeDocument/2006/relationships/image" Target="../media/image67.png"/><Relationship Id="rId1" Type="http://schemas.openxmlformats.org/officeDocument/2006/relationships/slideLayout" Target="../slideLayouts/slideLayout9.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3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9.xml"/><Relationship Id="rId5" Type="http://schemas.openxmlformats.org/officeDocument/2006/relationships/image" Target="../media/image76.png"/><Relationship Id="rId4" Type="http://schemas.openxmlformats.org/officeDocument/2006/relationships/image" Target="../media/image75.png"/></Relationships>
</file>

<file path=ppt/slides/_rels/slide3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9.xml"/><Relationship Id="rId5" Type="http://schemas.openxmlformats.org/officeDocument/2006/relationships/image" Target="../media/image80.png"/><Relationship Id="rId4" Type="http://schemas.openxmlformats.org/officeDocument/2006/relationships/image" Target="../media/image79.png"/></Relationships>
</file>

<file path=ppt/slides/_rels/slide38.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8.png"/><Relationship Id="rId1" Type="http://schemas.openxmlformats.org/officeDocument/2006/relationships/slideLayout" Target="../slideLayouts/slideLayout17.xml"/><Relationship Id="rId4" Type="http://schemas.openxmlformats.org/officeDocument/2006/relationships/image" Target="../media/image19.png"/></Relationships>
</file>

<file path=ppt/slides/_rels/slide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png"/><Relationship Id="rId1" Type="http://schemas.openxmlformats.org/officeDocument/2006/relationships/slideLayout" Target="../slideLayouts/slideLayout9.xml"/><Relationship Id="rId4" Type="http://schemas.openxmlformats.org/officeDocument/2006/relationships/image" Target="../media/image21.jpeg"/></Relationships>
</file>

<file path=ppt/slides/_rels/slide4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9.xml"/><Relationship Id="rId4" Type="http://schemas.openxmlformats.org/officeDocument/2006/relationships/image" Target="../media/image86.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4.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10.xml"/></Relationships>
</file>

<file path=ppt/slides/_rels/slide4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24.gif"/><Relationship Id="rId2" Type="http://schemas.openxmlformats.org/officeDocument/2006/relationships/image" Target="../media/image23.gif"/><Relationship Id="rId1" Type="http://schemas.openxmlformats.org/officeDocument/2006/relationships/slideLayout" Target="../slideLayouts/slideLayout9.xml"/><Relationship Id="rId4" Type="http://schemas.openxmlformats.org/officeDocument/2006/relationships/image" Target="../media/image25.gif"/></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605ECC-F19C-469E-BAA3-7810EC50D4AF}"/>
              </a:ext>
            </a:extLst>
          </p:cNvPr>
          <p:cNvSpPr>
            <a:spLocks noGrp="1"/>
          </p:cNvSpPr>
          <p:nvPr>
            <p:ph type="title"/>
          </p:nvPr>
        </p:nvSpPr>
        <p:spPr/>
        <p:txBody>
          <a:bodyPr/>
          <a:lstStyle/>
          <a:p>
            <a:r>
              <a:rPr lang="zh-CN" altLang="en-US" dirty="0">
                <a:latin typeface="Arial" panose="020B0604020202020204" pitchFamily="34" charset="0"/>
                <a:ea typeface="微软雅黑" panose="020B0503020204020204" pitchFamily="34" charset="-122"/>
              </a:rPr>
              <a:t>傅里叶分析介绍</a:t>
            </a:r>
          </a:p>
        </p:txBody>
      </p:sp>
      <p:sp>
        <p:nvSpPr>
          <p:cNvPr id="3" name="内容占位符 2">
            <a:extLst>
              <a:ext uri="{FF2B5EF4-FFF2-40B4-BE49-F238E27FC236}">
                <a16:creationId xmlns:a16="http://schemas.microsoft.com/office/drawing/2014/main" id="{A7B5F1DE-2DCC-43FF-880E-DD1292091203}"/>
              </a:ext>
            </a:extLst>
          </p:cNvPr>
          <p:cNvSpPr>
            <a:spLocks noGrp="1"/>
          </p:cNvSpPr>
          <p:nvPr>
            <p:ph sz="quarter" idx="10"/>
          </p:nvPr>
        </p:nvSpPr>
        <p:spPr/>
        <p:txBody>
          <a:bodyPr/>
          <a:lstStyle/>
          <a:p>
            <a:fld id="{5401403C-6BBA-467D-8790-532EE0206637}" type="datetime3">
              <a:rPr lang="zh-CN" altLang="en-US" smtClean="0">
                <a:latin typeface="Arial" panose="020B0604020202020204" pitchFamily="34" charset="0"/>
                <a:ea typeface="微软雅黑" panose="020B0503020204020204" pitchFamily="34" charset="-122"/>
              </a:rPr>
              <a:pPr/>
              <a:t>2023年11月20日星期一</a:t>
            </a:fld>
            <a:endParaRPr lang="zh-CN" altLang="en-US" dirty="0">
              <a:latin typeface="Arial" panose="020B0604020202020204" pitchFamily="34" charset="0"/>
              <a:ea typeface="微软雅黑" panose="020B0503020204020204" pitchFamily="34" charset="-122"/>
            </a:endParaRPr>
          </a:p>
        </p:txBody>
      </p:sp>
      <p:sp>
        <p:nvSpPr>
          <p:cNvPr id="4" name="文本占位符 3">
            <a:extLst>
              <a:ext uri="{FF2B5EF4-FFF2-40B4-BE49-F238E27FC236}">
                <a16:creationId xmlns:a16="http://schemas.microsoft.com/office/drawing/2014/main" id="{2D53CAF1-A9D1-4E1E-932D-D7D1FAD85530}"/>
              </a:ext>
            </a:extLst>
          </p:cNvPr>
          <p:cNvSpPr>
            <a:spLocks noGrp="1"/>
          </p:cNvSpPr>
          <p:nvPr>
            <p:ph type="body" sz="quarter" idx="11"/>
          </p:nvPr>
        </p:nvSpPr>
        <p:spPr/>
        <p:txBody>
          <a:bodyPr/>
          <a:lstStyle/>
          <a:p>
            <a:r>
              <a:rPr lang="zh-CN" altLang="en-US">
                <a:latin typeface="Arial" panose="020B0604020202020204" pitchFamily="34" charset="0"/>
                <a:ea typeface="微软雅黑" panose="020B0503020204020204" pitchFamily="34" charset="-122"/>
              </a:rPr>
              <a:t>许志钦</a:t>
            </a:r>
            <a:endParaRPr lang="zh-CN" altLang="en-US" dirty="0">
              <a:latin typeface="Arial" panose="020B0604020202020204" pitchFamily="34" charset="0"/>
              <a:ea typeface="微软雅黑" panose="020B0503020204020204" pitchFamily="34" charset="-122"/>
            </a:endParaRPr>
          </a:p>
        </p:txBody>
      </p:sp>
    </p:spTree>
    <p:extLst>
      <p:ext uri="{BB962C8B-B14F-4D97-AF65-F5344CB8AC3E}">
        <p14:creationId xmlns:p14="http://schemas.microsoft.com/office/powerpoint/2010/main" val="3003887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标题 22">
            <a:extLst>
              <a:ext uri="{FF2B5EF4-FFF2-40B4-BE49-F238E27FC236}">
                <a16:creationId xmlns:a16="http://schemas.microsoft.com/office/drawing/2014/main" id="{A048031C-ACCD-4F47-AC1D-F55A1029665D}"/>
              </a:ext>
            </a:extLst>
          </p:cNvPr>
          <p:cNvSpPr>
            <a:spLocks noGrp="1"/>
          </p:cNvSpPr>
          <p:nvPr>
            <p:ph type="title"/>
          </p:nvPr>
        </p:nvSpPr>
        <p:spPr/>
        <p:txBody>
          <a:bodyPr/>
          <a:lstStyle/>
          <a:p>
            <a:r>
              <a:rPr lang="zh-CN" altLang="en-US">
                <a:latin typeface="Arial" panose="020B0604020202020204" pitchFamily="34" charset="0"/>
                <a:ea typeface="微软雅黑" panose="020B0503020204020204" pitchFamily="34" charset="-122"/>
              </a:rPr>
              <a:t>内积</a:t>
            </a:r>
            <a:endParaRPr lang="zh-CN" altLang="en-US" dirty="0">
              <a:latin typeface="Arial" panose="020B0604020202020204" pitchFamily="34" charset="0"/>
              <a:ea typeface="微软雅黑" panose="020B0503020204020204" pitchFamily="34" charset="-122"/>
            </a:endParaRPr>
          </a:p>
        </p:txBody>
      </p:sp>
      <mc:AlternateContent xmlns:mc="http://schemas.openxmlformats.org/markup-compatibility/2006" xmlns:a14="http://schemas.microsoft.com/office/drawing/2010/main">
        <mc:Choice Requires="a14">
          <p:sp>
            <p:nvSpPr>
              <p:cNvPr id="2" name="内容占位符 2">
                <a:extLst>
                  <a:ext uri="{FF2B5EF4-FFF2-40B4-BE49-F238E27FC236}">
                    <a16:creationId xmlns:a16="http://schemas.microsoft.com/office/drawing/2014/main" id="{C1BC5B25-C12D-F50F-4975-96A6C409B424}"/>
                  </a:ext>
                </a:extLst>
              </p:cNvPr>
              <p:cNvSpPr txBox="1">
                <a:spLocks/>
              </p:cNvSpPr>
              <p:nvPr/>
            </p:nvSpPr>
            <p:spPr>
              <a:xfrm>
                <a:off x="381368" y="1838877"/>
                <a:ext cx="7855226" cy="2163279"/>
              </a:xfrm>
              <a:prstGeom prst="rect">
                <a:avLst/>
              </a:prstGeom>
            </p:spPr>
            <p:txBody>
              <a:bodyPr/>
              <a:lstStyle>
                <a:lvl1pPr marL="241927" indent="-241927" algn="l" defTabSz="967710" rtl="0" eaLnBrk="1" latinLnBrk="0" hangingPunct="1">
                  <a:lnSpc>
                    <a:spcPct val="90000"/>
                  </a:lnSpc>
                  <a:spcBef>
                    <a:spcPts val="1058"/>
                  </a:spcBef>
                  <a:buFontTx/>
                  <a:buBlip>
                    <a:blip r:embed="rId2"/>
                  </a:buBlip>
                  <a:defRPr sz="2963" b="0" kern="1200">
                    <a:solidFill>
                      <a:schemeClr val="tx2">
                        <a:lumMod val="75000"/>
                        <a:lumOff val="25000"/>
                      </a:schemeClr>
                    </a:solidFill>
                    <a:latin typeface="+mn-lt"/>
                    <a:ea typeface="+mn-ea"/>
                    <a:cs typeface="+mn-cs"/>
                  </a:defRPr>
                </a:lvl1pPr>
                <a:lvl2pPr marL="725782" indent="-241927" algn="l" defTabSz="967710" rtl="0" eaLnBrk="1" latinLnBrk="0" hangingPunct="1">
                  <a:lnSpc>
                    <a:spcPct val="90000"/>
                  </a:lnSpc>
                  <a:spcBef>
                    <a:spcPts val="529"/>
                  </a:spcBef>
                  <a:buFont typeface="Arial" panose="020B0604020202020204" pitchFamily="34" charset="0"/>
                  <a:buChar char="•"/>
                  <a:defRPr sz="2540" b="0" kern="1200">
                    <a:solidFill>
                      <a:schemeClr val="tx2">
                        <a:lumMod val="75000"/>
                        <a:lumOff val="25000"/>
                      </a:schemeClr>
                    </a:solidFill>
                    <a:latin typeface="+mn-lt"/>
                    <a:ea typeface="+mn-ea"/>
                    <a:cs typeface="+mn-cs"/>
                  </a:defRPr>
                </a:lvl2pPr>
                <a:lvl3pPr marL="1209637" indent="-241927" algn="l" defTabSz="967710" rtl="0" eaLnBrk="1" latinLnBrk="0" hangingPunct="1">
                  <a:lnSpc>
                    <a:spcPct val="90000"/>
                  </a:lnSpc>
                  <a:spcBef>
                    <a:spcPts val="529"/>
                  </a:spcBef>
                  <a:buFont typeface="Arial" panose="020B0604020202020204" pitchFamily="34" charset="0"/>
                  <a:buChar char="•"/>
                  <a:defRPr sz="2117" b="0" kern="1200">
                    <a:solidFill>
                      <a:schemeClr val="tx2">
                        <a:lumMod val="75000"/>
                        <a:lumOff val="25000"/>
                      </a:schemeClr>
                    </a:solidFill>
                    <a:latin typeface="+mn-lt"/>
                    <a:ea typeface="+mn-ea"/>
                    <a:cs typeface="+mn-cs"/>
                  </a:defRPr>
                </a:lvl3pPr>
                <a:lvl4pPr marL="1693492" indent="-241927" algn="l" defTabSz="967710" rtl="0" eaLnBrk="1" latinLnBrk="0" hangingPunct="1">
                  <a:lnSpc>
                    <a:spcPct val="90000"/>
                  </a:lnSpc>
                  <a:spcBef>
                    <a:spcPts val="529"/>
                  </a:spcBef>
                  <a:buFont typeface="Arial" panose="020B0604020202020204" pitchFamily="34" charset="0"/>
                  <a:buChar char="•"/>
                  <a:defRPr sz="1905" b="0" kern="1200">
                    <a:solidFill>
                      <a:schemeClr val="tx2">
                        <a:lumMod val="75000"/>
                        <a:lumOff val="25000"/>
                      </a:schemeClr>
                    </a:solidFill>
                    <a:latin typeface="+mn-lt"/>
                    <a:ea typeface="+mn-ea"/>
                    <a:cs typeface="+mn-cs"/>
                  </a:defRPr>
                </a:lvl4pPr>
                <a:lvl5pPr marL="2177346" indent="-241927" algn="l" defTabSz="967710" rtl="0" eaLnBrk="1" latinLnBrk="0" hangingPunct="1">
                  <a:lnSpc>
                    <a:spcPct val="90000"/>
                  </a:lnSpc>
                  <a:spcBef>
                    <a:spcPts val="529"/>
                  </a:spcBef>
                  <a:buFont typeface="Arial" panose="020B0604020202020204" pitchFamily="34" charset="0"/>
                  <a:buChar char="•"/>
                  <a:defRPr sz="1905" b="0" kern="1200">
                    <a:solidFill>
                      <a:schemeClr val="tx2">
                        <a:lumMod val="75000"/>
                        <a:lumOff val="25000"/>
                      </a:schemeClr>
                    </a:solidFill>
                    <a:latin typeface="+mn-lt"/>
                    <a:ea typeface="+mn-ea"/>
                    <a:cs typeface="+mn-cs"/>
                  </a:defRPr>
                </a:lvl5pPr>
                <a:lvl6pPr marL="2661201" indent="-241927" algn="l" defTabSz="967710" rtl="0" eaLnBrk="1" latinLnBrk="0" hangingPunct="1">
                  <a:lnSpc>
                    <a:spcPct val="90000"/>
                  </a:lnSpc>
                  <a:spcBef>
                    <a:spcPts val="529"/>
                  </a:spcBef>
                  <a:buFont typeface="Arial" panose="020B0604020202020204" pitchFamily="34" charset="0"/>
                  <a:buChar char="•"/>
                  <a:defRPr sz="1905" kern="1200">
                    <a:solidFill>
                      <a:schemeClr val="tx1"/>
                    </a:solidFill>
                    <a:latin typeface="+mn-lt"/>
                    <a:ea typeface="+mn-ea"/>
                    <a:cs typeface="+mn-cs"/>
                  </a:defRPr>
                </a:lvl6pPr>
                <a:lvl7pPr marL="3145056" indent="-241927" algn="l" defTabSz="967710" rtl="0" eaLnBrk="1" latinLnBrk="0" hangingPunct="1">
                  <a:lnSpc>
                    <a:spcPct val="90000"/>
                  </a:lnSpc>
                  <a:spcBef>
                    <a:spcPts val="529"/>
                  </a:spcBef>
                  <a:buFont typeface="Arial" panose="020B0604020202020204" pitchFamily="34" charset="0"/>
                  <a:buChar char="•"/>
                  <a:defRPr sz="1905" kern="1200">
                    <a:solidFill>
                      <a:schemeClr val="tx1"/>
                    </a:solidFill>
                    <a:latin typeface="+mn-lt"/>
                    <a:ea typeface="+mn-ea"/>
                    <a:cs typeface="+mn-cs"/>
                  </a:defRPr>
                </a:lvl7pPr>
                <a:lvl8pPr marL="3628911" indent="-241927" algn="l" defTabSz="967710" rtl="0" eaLnBrk="1" latinLnBrk="0" hangingPunct="1">
                  <a:lnSpc>
                    <a:spcPct val="90000"/>
                  </a:lnSpc>
                  <a:spcBef>
                    <a:spcPts val="529"/>
                  </a:spcBef>
                  <a:buFont typeface="Arial" panose="020B0604020202020204" pitchFamily="34" charset="0"/>
                  <a:buChar char="•"/>
                  <a:defRPr sz="1905" kern="1200">
                    <a:solidFill>
                      <a:schemeClr val="tx1"/>
                    </a:solidFill>
                    <a:latin typeface="+mn-lt"/>
                    <a:ea typeface="+mn-ea"/>
                    <a:cs typeface="+mn-cs"/>
                  </a:defRPr>
                </a:lvl8pPr>
                <a:lvl9pPr marL="4112765" indent="-241927" algn="l" defTabSz="967710" rtl="0" eaLnBrk="1" latinLnBrk="0" hangingPunct="1">
                  <a:lnSpc>
                    <a:spcPct val="90000"/>
                  </a:lnSpc>
                  <a:spcBef>
                    <a:spcPts val="529"/>
                  </a:spcBef>
                  <a:buFont typeface="Arial" panose="020B0604020202020204" pitchFamily="34" charset="0"/>
                  <a:buChar char="•"/>
                  <a:defRPr sz="1905" kern="1200">
                    <a:solidFill>
                      <a:schemeClr val="tx1"/>
                    </a:solidFill>
                    <a:latin typeface="+mn-lt"/>
                    <a:ea typeface="+mn-ea"/>
                    <a:cs typeface="+mn-cs"/>
                  </a:defRPr>
                </a:lvl9pPr>
              </a:lstStyle>
              <a:p>
                <a:pPr>
                  <a:lnSpc>
                    <a:spcPct val="120000"/>
                  </a:lnSpc>
                  <a:spcBef>
                    <a:spcPts val="3600"/>
                  </a:spcBef>
                </a:pPr>
                <a:r>
                  <a:rPr lang="zh-CN" altLang="en-US" sz="2400">
                    <a:solidFill>
                      <a:schemeClr val="tx1"/>
                    </a:solidFill>
                    <a:latin typeface="Arial" panose="020B0604020202020204" pitchFamily="34" charset="0"/>
                    <a:ea typeface="微软雅黑" panose="020B0503020204020204" pitchFamily="34" charset="-122"/>
                  </a:rPr>
                  <a:t>向量内积：</a:t>
                </a:r>
                <a:r>
                  <a:rPr lang="en-US" altLang="zh-CN" sz="2400">
                    <a:solidFill>
                      <a:schemeClr val="tx1"/>
                    </a:solidFill>
                    <a:latin typeface="Arial" panose="020B0604020202020204" pitchFamily="34" charset="0"/>
                    <a:ea typeface="微软雅黑" panose="020B0503020204020204" pitchFamily="34" charset="-122"/>
                  </a:rPr>
                  <a:t> </a:t>
                </a:r>
                <a14:m>
                  <m:oMath xmlns:m="http://schemas.openxmlformats.org/officeDocument/2006/math">
                    <m:r>
                      <a:rPr lang="en-US" altLang="zh-CN" sz="2400" b="1" i="1">
                        <a:solidFill>
                          <a:schemeClr val="tx1"/>
                        </a:solidFill>
                        <a:latin typeface="Cambria Math" panose="02040503050406030204" pitchFamily="18" charset="0"/>
                        <a:ea typeface="微软雅黑" panose="020B0503020204020204" pitchFamily="34" charset="-122"/>
                      </a:rPr>
                      <m:t>𝐱</m:t>
                    </m:r>
                    <m:r>
                      <a:rPr lang="en-US" altLang="zh-CN" sz="2400">
                        <a:solidFill>
                          <a:schemeClr val="tx1"/>
                        </a:solidFill>
                        <a:latin typeface="Cambria Math" panose="02040503050406030204" pitchFamily="18" charset="0"/>
                        <a:ea typeface="微软雅黑" panose="020B0503020204020204" pitchFamily="34" charset="-122"/>
                      </a:rPr>
                      <m:t>⋅</m:t>
                    </m:r>
                    <m:r>
                      <a:rPr lang="en-US" altLang="zh-CN" sz="2400" b="1" i="1">
                        <a:solidFill>
                          <a:schemeClr val="tx1"/>
                        </a:solidFill>
                        <a:latin typeface="Cambria Math" panose="02040503050406030204" pitchFamily="18" charset="0"/>
                        <a:ea typeface="微软雅黑" panose="020B0503020204020204" pitchFamily="34" charset="-122"/>
                      </a:rPr>
                      <m:t>𝐲</m:t>
                    </m:r>
                    <m:r>
                      <a:rPr lang="en-US" altLang="zh-CN" sz="2400">
                        <a:solidFill>
                          <a:schemeClr val="tx1"/>
                        </a:solidFill>
                        <a:latin typeface="Cambria Math" panose="02040503050406030204" pitchFamily="18" charset="0"/>
                        <a:ea typeface="微软雅黑" panose="020B0503020204020204" pitchFamily="34" charset="-122"/>
                      </a:rPr>
                      <m:t>=∑</m:t>
                    </m:r>
                    <m:sSub>
                      <m:sSubPr>
                        <m:ctrlPr>
                          <a:rPr lang="en-US" altLang="zh-CN" sz="2400" i="1">
                            <a:solidFill>
                              <a:schemeClr val="tx1"/>
                            </a:solidFill>
                            <a:latin typeface="Cambria Math" panose="02040503050406030204" pitchFamily="18" charset="0"/>
                            <a:ea typeface="微软雅黑" panose="020B0503020204020204" pitchFamily="34" charset="-122"/>
                          </a:rPr>
                        </m:ctrlPr>
                      </m:sSubPr>
                      <m:e>
                        <m:r>
                          <a:rPr lang="en-US" altLang="zh-CN" sz="2400">
                            <a:solidFill>
                              <a:schemeClr val="tx1"/>
                            </a:solidFill>
                            <a:latin typeface="Cambria Math" panose="02040503050406030204" pitchFamily="18" charset="0"/>
                            <a:ea typeface="微软雅黑" panose="020B0503020204020204" pitchFamily="34" charset="-122"/>
                          </a:rPr>
                          <m:t>𝑥</m:t>
                        </m:r>
                      </m:e>
                      <m:sub>
                        <m:r>
                          <a:rPr lang="en-US" altLang="zh-CN" sz="2400">
                            <a:solidFill>
                              <a:schemeClr val="tx1"/>
                            </a:solidFill>
                            <a:latin typeface="Cambria Math" panose="02040503050406030204" pitchFamily="18" charset="0"/>
                            <a:ea typeface="微软雅黑" panose="020B0503020204020204" pitchFamily="34" charset="-122"/>
                          </a:rPr>
                          <m:t>𝑖</m:t>
                        </m:r>
                      </m:sub>
                    </m:sSub>
                    <m:sSub>
                      <m:sSubPr>
                        <m:ctrlPr>
                          <a:rPr lang="en-US" altLang="zh-CN" sz="2400" i="1">
                            <a:solidFill>
                              <a:schemeClr val="tx1"/>
                            </a:solidFill>
                            <a:latin typeface="Cambria Math" panose="02040503050406030204" pitchFamily="18" charset="0"/>
                            <a:ea typeface="微软雅黑" panose="020B0503020204020204" pitchFamily="34" charset="-122"/>
                          </a:rPr>
                        </m:ctrlPr>
                      </m:sSubPr>
                      <m:e>
                        <m:r>
                          <a:rPr lang="en-US" altLang="zh-CN" sz="2400">
                            <a:solidFill>
                              <a:schemeClr val="tx1"/>
                            </a:solidFill>
                            <a:latin typeface="Cambria Math" panose="02040503050406030204" pitchFamily="18" charset="0"/>
                            <a:ea typeface="微软雅黑" panose="020B0503020204020204" pitchFamily="34" charset="-122"/>
                          </a:rPr>
                          <m:t>𝑦</m:t>
                        </m:r>
                      </m:e>
                      <m:sub>
                        <m:r>
                          <a:rPr lang="en-US" altLang="zh-CN" sz="2400">
                            <a:solidFill>
                              <a:schemeClr val="tx1"/>
                            </a:solidFill>
                            <a:latin typeface="Cambria Math" panose="02040503050406030204" pitchFamily="18" charset="0"/>
                            <a:ea typeface="微软雅黑" panose="020B0503020204020204" pitchFamily="34" charset="-122"/>
                          </a:rPr>
                          <m:t>𝑖</m:t>
                        </m:r>
                      </m:sub>
                    </m:sSub>
                  </m:oMath>
                </a14:m>
                <a:endParaRPr lang="en-US" altLang="zh-CN" sz="2400" dirty="0">
                  <a:solidFill>
                    <a:schemeClr val="tx1"/>
                  </a:solidFill>
                  <a:latin typeface="Arial" panose="020B0604020202020204" pitchFamily="34" charset="0"/>
                  <a:ea typeface="微软雅黑" panose="020B0503020204020204" pitchFamily="34" charset="-122"/>
                </a:endParaRPr>
              </a:p>
              <a:p>
                <a:pPr>
                  <a:lnSpc>
                    <a:spcPct val="120000"/>
                  </a:lnSpc>
                  <a:spcBef>
                    <a:spcPts val="3600"/>
                  </a:spcBef>
                </a:pPr>
                <a:r>
                  <a:rPr lang="zh-CN" altLang="en-US" sz="2400">
                    <a:solidFill>
                      <a:schemeClr val="tx1"/>
                    </a:solidFill>
                    <a:latin typeface="Arial" panose="020B0604020202020204" pitchFamily="34" charset="0"/>
                    <a:ea typeface="微软雅黑" panose="020B0503020204020204" pitchFamily="34" charset="-122"/>
                  </a:rPr>
                  <a:t>函数内积：</a:t>
                </a:r>
                <a:r>
                  <a:rPr lang="en-US" altLang="zh-CN" sz="2400">
                    <a:solidFill>
                      <a:schemeClr val="tx1"/>
                    </a:solidFill>
                    <a:latin typeface="Arial" panose="020B0604020202020204" pitchFamily="34" charset="0"/>
                    <a:ea typeface="微软雅黑" panose="020B0503020204020204" pitchFamily="34" charset="-122"/>
                  </a:rPr>
                  <a:t> </a:t>
                </a:r>
                <a14:m>
                  <m:oMath xmlns:m="http://schemas.openxmlformats.org/officeDocument/2006/math">
                    <m:r>
                      <a:rPr lang="en-US" altLang="zh-CN" sz="2400">
                        <a:solidFill>
                          <a:schemeClr val="tx1"/>
                        </a:solidFill>
                        <a:latin typeface="Cambria Math" panose="02040503050406030204" pitchFamily="18" charset="0"/>
                        <a:ea typeface="微软雅黑" panose="020B0503020204020204" pitchFamily="34" charset="-122"/>
                      </a:rPr>
                      <m:t>&lt;</m:t>
                    </m:r>
                    <m:r>
                      <a:rPr lang="en-US" altLang="zh-CN" sz="2400">
                        <a:solidFill>
                          <a:schemeClr val="tx1"/>
                        </a:solidFill>
                        <a:latin typeface="Cambria Math" panose="02040503050406030204" pitchFamily="18" charset="0"/>
                        <a:ea typeface="微软雅黑" panose="020B0503020204020204" pitchFamily="34" charset="-122"/>
                      </a:rPr>
                      <m:t>𝑓</m:t>
                    </m:r>
                    <m:d>
                      <m:dPr>
                        <m:ctrlPr>
                          <a:rPr lang="en-US" altLang="zh-CN" sz="2400" i="1">
                            <a:solidFill>
                              <a:schemeClr val="tx1"/>
                            </a:solidFill>
                            <a:latin typeface="Cambria Math" panose="02040503050406030204" pitchFamily="18" charset="0"/>
                            <a:ea typeface="微软雅黑" panose="020B0503020204020204" pitchFamily="34" charset="-122"/>
                          </a:rPr>
                        </m:ctrlPr>
                      </m:dPr>
                      <m:e>
                        <m:r>
                          <a:rPr lang="en-US" altLang="zh-CN" sz="2400">
                            <a:solidFill>
                              <a:schemeClr val="tx1"/>
                            </a:solidFill>
                            <a:latin typeface="Cambria Math" panose="02040503050406030204" pitchFamily="18" charset="0"/>
                            <a:ea typeface="微软雅黑" panose="020B0503020204020204" pitchFamily="34" charset="-122"/>
                          </a:rPr>
                          <m:t>𝑥</m:t>
                        </m:r>
                      </m:e>
                    </m:d>
                    <m:r>
                      <a:rPr lang="en-US" altLang="zh-CN" sz="2400">
                        <a:solidFill>
                          <a:schemeClr val="tx1"/>
                        </a:solidFill>
                        <a:latin typeface="Cambria Math" panose="02040503050406030204" pitchFamily="18" charset="0"/>
                        <a:ea typeface="微软雅黑" panose="020B0503020204020204" pitchFamily="34" charset="-122"/>
                      </a:rPr>
                      <m:t>,</m:t>
                    </m:r>
                    <m:r>
                      <a:rPr lang="en-US" altLang="zh-CN" sz="2400">
                        <a:solidFill>
                          <a:schemeClr val="tx1"/>
                        </a:solidFill>
                        <a:latin typeface="Cambria Math" panose="02040503050406030204" pitchFamily="18" charset="0"/>
                        <a:ea typeface="微软雅黑" panose="020B0503020204020204" pitchFamily="34" charset="-122"/>
                      </a:rPr>
                      <m:t>𝑔</m:t>
                    </m:r>
                    <m:d>
                      <m:dPr>
                        <m:ctrlPr>
                          <a:rPr lang="en-US" altLang="zh-CN" sz="2400" i="1">
                            <a:solidFill>
                              <a:schemeClr val="tx1"/>
                            </a:solidFill>
                            <a:latin typeface="Cambria Math" panose="02040503050406030204" pitchFamily="18" charset="0"/>
                            <a:ea typeface="微软雅黑" panose="020B0503020204020204" pitchFamily="34" charset="-122"/>
                          </a:rPr>
                        </m:ctrlPr>
                      </m:dPr>
                      <m:e>
                        <m:r>
                          <a:rPr lang="en-US" altLang="zh-CN" sz="2400">
                            <a:solidFill>
                              <a:schemeClr val="tx1"/>
                            </a:solidFill>
                            <a:latin typeface="Cambria Math" panose="02040503050406030204" pitchFamily="18" charset="0"/>
                            <a:ea typeface="微软雅黑" panose="020B0503020204020204" pitchFamily="34" charset="-122"/>
                          </a:rPr>
                          <m:t>𝑦</m:t>
                        </m:r>
                      </m:e>
                    </m:d>
                    <m:r>
                      <a:rPr lang="en-US" altLang="zh-CN" sz="2400">
                        <a:solidFill>
                          <a:schemeClr val="tx1"/>
                        </a:solidFill>
                        <a:latin typeface="Cambria Math" panose="02040503050406030204" pitchFamily="18" charset="0"/>
                        <a:ea typeface="微软雅黑" panose="020B0503020204020204" pitchFamily="34" charset="-122"/>
                      </a:rPr>
                      <m:t>&gt; =∫</m:t>
                    </m:r>
                    <m:r>
                      <a:rPr lang="en-US" altLang="zh-CN" sz="2400">
                        <a:solidFill>
                          <a:schemeClr val="tx1"/>
                        </a:solidFill>
                        <a:latin typeface="Cambria Math" panose="02040503050406030204" pitchFamily="18" charset="0"/>
                        <a:ea typeface="微软雅黑" panose="020B0503020204020204" pitchFamily="34" charset="-122"/>
                      </a:rPr>
                      <m:t>𝑓</m:t>
                    </m:r>
                    <m:d>
                      <m:dPr>
                        <m:ctrlPr>
                          <a:rPr lang="en-US" altLang="zh-CN" sz="2400" i="1">
                            <a:solidFill>
                              <a:schemeClr val="tx1"/>
                            </a:solidFill>
                            <a:latin typeface="Cambria Math" panose="02040503050406030204" pitchFamily="18" charset="0"/>
                            <a:ea typeface="微软雅黑" panose="020B0503020204020204" pitchFamily="34" charset="-122"/>
                          </a:rPr>
                        </m:ctrlPr>
                      </m:dPr>
                      <m:e>
                        <m:r>
                          <a:rPr lang="en-US" altLang="zh-CN" sz="2400">
                            <a:solidFill>
                              <a:schemeClr val="tx1"/>
                            </a:solidFill>
                            <a:latin typeface="Cambria Math" panose="02040503050406030204" pitchFamily="18" charset="0"/>
                            <a:ea typeface="微软雅黑" panose="020B0503020204020204" pitchFamily="34" charset="-122"/>
                          </a:rPr>
                          <m:t>𝑥</m:t>
                        </m:r>
                      </m:e>
                    </m:d>
                    <m:r>
                      <a:rPr lang="en-US" altLang="zh-CN" sz="2400">
                        <a:solidFill>
                          <a:schemeClr val="tx1"/>
                        </a:solidFill>
                        <a:latin typeface="Cambria Math" panose="02040503050406030204" pitchFamily="18" charset="0"/>
                        <a:ea typeface="微软雅黑" panose="020B0503020204020204" pitchFamily="34" charset="-122"/>
                      </a:rPr>
                      <m:t> </m:t>
                    </m:r>
                    <m:acc>
                      <m:accPr>
                        <m:chr m:val="̅"/>
                        <m:ctrlPr>
                          <a:rPr lang="en-US" altLang="zh-CN" sz="2400" i="1">
                            <a:solidFill>
                              <a:schemeClr val="tx1"/>
                            </a:solidFill>
                            <a:latin typeface="Cambria Math" panose="02040503050406030204" pitchFamily="18" charset="0"/>
                            <a:ea typeface="微软雅黑" panose="020B0503020204020204" pitchFamily="34" charset="-122"/>
                          </a:rPr>
                        </m:ctrlPr>
                      </m:accPr>
                      <m:e>
                        <m:r>
                          <a:rPr lang="en-US" altLang="zh-CN" sz="2400">
                            <a:solidFill>
                              <a:schemeClr val="tx1"/>
                            </a:solidFill>
                            <a:latin typeface="Cambria Math" panose="02040503050406030204" pitchFamily="18" charset="0"/>
                            <a:ea typeface="微软雅黑" panose="020B0503020204020204" pitchFamily="34" charset="-122"/>
                          </a:rPr>
                          <m:t>𝑔</m:t>
                        </m:r>
                        <m:d>
                          <m:dPr>
                            <m:ctrlPr>
                              <a:rPr lang="en-US" altLang="zh-CN" sz="2400" i="1">
                                <a:solidFill>
                                  <a:schemeClr val="tx1"/>
                                </a:solidFill>
                                <a:latin typeface="Cambria Math" panose="02040503050406030204" pitchFamily="18" charset="0"/>
                                <a:ea typeface="微软雅黑" panose="020B0503020204020204" pitchFamily="34" charset="-122"/>
                              </a:rPr>
                            </m:ctrlPr>
                          </m:dPr>
                          <m:e>
                            <m:r>
                              <a:rPr lang="en-US" altLang="zh-CN" sz="2400">
                                <a:solidFill>
                                  <a:schemeClr val="tx1"/>
                                </a:solidFill>
                                <a:latin typeface="Cambria Math" panose="02040503050406030204" pitchFamily="18" charset="0"/>
                                <a:ea typeface="微软雅黑" panose="020B0503020204020204" pitchFamily="34" charset="-122"/>
                              </a:rPr>
                              <m:t>𝑥</m:t>
                            </m:r>
                          </m:e>
                        </m:d>
                      </m:e>
                    </m:acc>
                    <m:r>
                      <a:rPr lang="en-US" altLang="zh-CN" sz="2400">
                        <a:solidFill>
                          <a:schemeClr val="tx1"/>
                        </a:solidFill>
                        <a:latin typeface="Cambria Math" panose="02040503050406030204" pitchFamily="18" charset="0"/>
                        <a:ea typeface="微软雅黑" panose="020B0503020204020204" pitchFamily="34" charset="-122"/>
                      </a:rPr>
                      <m:t> </m:t>
                    </m:r>
                    <m:r>
                      <a:rPr lang="en-US" altLang="zh-CN" sz="2400">
                        <a:solidFill>
                          <a:schemeClr val="tx1"/>
                        </a:solidFill>
                        <a:latin typeface="Cambria Math" panose="02040503050406030204" pitchFamily="18" charset="0"/>
                        <a:ea typeface="微软雅黑" panose="020B0503020204020204" pitchFamily="34" charset="-122"/>
                      </a:rPr>
                      <m:t>𝑑𝑥</m:t>
                    </m:r>
                  </m:oMath>
                </a14:m>
                <a:endParaRPr lang="en-US" altLang="zh-CN" sz="2400" dirty="0">
                  <a:solidFill>
                    <a:schemeClr val="tx1"/>
                  </a:solidFill>
                  <a:latin typeface="Arial" panose="020B0604020202020204" pitchFamily="34" charset="0"/>
                  <a:ea typeface="微软雅黑" panose="020B0503020204020204" pitchFamily="34" charset="-122"/>
                </a:endParaRPr>
              </a:p>
            </p:txBody>
          </p:sp>
        </mc:Choice>
        <mc:Fallback xmlns="">
          <p:sp>
            <p:nvSpPr>
              <p:cNvPr id="2" name="内容占位符 2">
                <a:extLst>
                  <a:ext uri="{FF2B5EF4-FFF2-40B4-BE49-F238E27FC236}">
                    <a16:creationId xmlns:a16="http://schemas.microsoft.com/office/drawing/2014/main" id="{C1BC5B25-C12D-F50F-4975-96A6C409B424}"/>
                  </a:ext>
                </a:extLst>
              </p:cNvPr>
              <p:cNvSpPr txBox="1">
                <a:spLocks noRot="1" noChangeAspect="1" noMove="1" noResize="1" noEditPoints="1" noAdjustHandles="1" noChangeArrowheads="1" noChangeShapeType="1" noTextEdit="1"/>
              </p:cNvSpPr>
              <p:nvPr/>
            </p:nvSpPr>
            <p:spPr>
              <a:xfrm>
                <a:off x="381368" y="1838877"/>
                <a:ext cx="7855226" cy="2163279"/>
              </a:xfrm>
              <a:prstGeom prst="rect">
                <a:avLst/>
              </a:prstGeom>
              <a:blipFill>
                <a:blip r:embed="rId3"/>
                <a:stretch>
                  <a:fillRect t="-56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671617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标题 22">
            <a:extLst>
              <a:ext uri="{FF2B5EF4-FFF2-40B4-BE49-F238E27FC236}">
                <a16:creationId xmlns:a16="http://schemas.microsoft.com/office/drawing/2014/main" id="{A048031C-ACCD-4F47-AC1D-F55A1029665D}"/>
              </a:ext>
            </a:extLst>
          </p:cNvPr>
          <p:cNvSpPr>
            <a:spLocks noGrp="1"/>
          </p:cNvSpPr>
          <p:nvPr>
            <p:ph type="title"/>
          </p:nvPr>
        </p:nvSpPr>
        <p:spPr/>
        <p:txBody>
          <a:bodyPr/>
          <a:lstStyle/>
          <a:p>
            <a:r>
              <a:rPr lang="en-US" altLang="zh-CN">
                <a:latin typeface="Arial" panose="020B0604020202020204" pitchFamily="34" charset="0"/>
                <a:ea typeface="微软雅黑" panose="020B0503020204020204" pitchFamily="34" charset="-122"/>
              </a:rPr>
              <a:t>2</a:t>
            </a:r>
            <a:r>
              <a:rPr lang="zh-CN" altLang="en-US">
                <a:latin typeface="Arial" panose="020B0604020202020204" pitchFamily="34" charset="0"/>
                <a:ea typeface="微软雅黑" panose="020B0503020204020204" pitchFamily="34" charset="-122"/>
              </a:rPr>
              <a:t>维傅里叶变换举例</a:t>
            </a:r>
            <a:endParaRPr lang="zh-CN" altLang="en-US" dirty="0">
              <a:latin typeface="Arial" panose="020B0604020202020204" pitchFamily="34" charset="0"/>
              <a:ea typeface="微软雅黑" panose="020B0503020204020204" pitchFamily="34" charset="-122"/>
            </a:endParaRPr>
          </a:p>
        </p:txBody>
      </p:sp>
      <p:pic>
        <p:nvPicPr>
          <p:cNvPr id="2" name="图片 1">
            <a:extLst>
              <a:ext uri="{FF2B5EF4-FFF2-40B4-BE49-F238E27FC236}">
                <a16:creationId xmlns:a16="http://schemas.microsoft.com/office/drawing/2014/main" id="{C6DE7483-4EF1-167C-F6CB-5C1A69105DA2}"/>
              </a:ext>
            </a:extLst>
          </p:cNvPr>
          <p:cNvPicPr>
            <a:picLocks noChangeAspect="1"/>
          </p:cNvPicPr>
          <p:nvPr/>
        </p:nvPicPr>
        <p:blipFill>
          <a:blip r:embed="rId2"/>
          <a:stretch>
            <a:fillRect/>
          </a:stretch>
        </p:blipFill>
        <p:spPr>
          <a:xfrm>
            <a:off x="466598" y="1277223"/>
            <a:ext cx="11258803" cy="4740889"/>
          </a:xfrm>
          <a:prstGeom prst="rect">
            <a:avLst/>
          </a:prstGeom>
          <a:ln w="19050">
            <a:solidFill>
              <a:schemeClr val="tx1"/>
            </a:solidFill>
          </a:ln>
        </p:spPr>
      </p:pic>
      <p:sp>
        <p:nvSpPr>
          <p:cNvPr id="3" name="矩形 2">
            <a:extLst>
              <a:ext uri="{FF2B5EF4-FFF2-40B4-BE49-F238E27FC236}">
                <a16:creationId xmlns:a16="http://schemas.microsoft.com/office/drawing/2014/main" id="{2965E351-2DBB-8842-2E44-C2DBC87F944A}"/>
              </a:ext>
            </a:extLst>
          </p:cNvPr>
          <p:cNvSpPr/>
          <p:nvPr/>
        </p:nvSpPr>
        <p:spPr>
          <a:xfrm>
            <a:off x="381368" y="6581001"/>
            <a:ext cx="2571538" cy="276999"/>
          </a:xfrm>
          <a:prstGeom prst="rect">
            <a:avLst/>
          </a:prstGeom>
        </p:spPr>
        <p:txBody>
          <a:bodyPr wrap="square">
            <a:spAutoFit/>
          </a:bodyPr>
          <a:lstStyle/>
          <a:p>
            <a:r>
              <a:rPr lang="en-US" altLang="zh-CN" sz="1200" dirty="0">
                <a:latin typeface="Times New Roman" panose="02020603050405020304" pitchFamily="18" charset="0"/>
                <a:cs typeface="Times New Roman" panose="02020603050405020304" pitchFamily="18" charset="0"/>
              </a:rPr>
              <a:t>From the lecture of Matthew Schwartz</a:t>
            </a:r>
            <a:endParaRPr lang="zh-CN" altLang="en-US" sz="1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116239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alpha val="50000"/>
          </a:schemeClr>
        </a:solidFill>
        <a:effectLst/>
      </p:bgPr>
    </p:bg>
    <p:spTree>
      <p:nvGrpSpPr>
        <p:cNvPr id="1" name=""/>
        <p:cNvGrpSpPr/>
        <p:nvPr/>
      </p:nvGrpSpPr>
      <p:grpSpPr>
        <a:xfrm>
          <a:off x="0" y="0"/>
          <a:ext cx="0" cy="0"/>
          <a:chOff x="0" y="0"/>
          <a:chExt cx="0" cy="0"/>
        </a:xfrm>
      </p:grpSpPr>
      <p:sp>
        <p:nvSpPr>
          <p:cNvPr id="23" name="标题 22">
            <a:extLst>
              <a:ext uri="{FF2B5EF4-FFF2-40B4-BE49-F238E27FC236}">
                <a16:creationId xmlns:a16="http://schemas.microsoft.com/office/drawing/2014/main" id="{A048031C-ACCD-4F47-AC1D-F55A1029665D}"/>
              </a:ext>
            </a:extLst>
          </p:cNvPr>
          <p:cNvSpPr>
            <a:spLocks noGrp="1"/>
          </p:cNvSpPr>
          <p:nvPr>
            <p:ph type="title"/>
          </p:nvPr>
        </p:nvSpPr>
        <p:spPr/>
        <p:txBody>
          <a:bodyPr/>
          <a:lstStyle/>
          <a:p>
            <a:r>
              <a:rPr lang="en-US" altLang="zh-CN" dirty="0">
                <a:latin typeface="Arial" panose="020B0604020202020204" pitchFamily="34" charset="0"/>
                <a:ea typeface="微软雅黑" panose="020B0503020204020204" pitchFamily="34" charset="-122"/>
              </a:rPr>
              <a:t>2</a:t>
            </a:r>
            <a:r>
              <a:rPr lang="zh-CN" altLang="en-US" dirty="0">
                <a:latin typeface="Arial" panose="020B0604020202020204" pitchFamily="34" charset="0"/>
                <a:ea typeface="微软雅黑" panose="020B0503020204020204" pitchFamily="34" charset="-122"/>
              </a:rPr>
              <a:t>维傅里叶变换举例</a:t>
            </a:r>
          </a:p>
        </p:txBody>
      </p:sp>
      <p:pic>
        <p:nvPicPr>
          <p:cNvPr id="2" name="图片 1">
            <a:extLst>
              <a:ext uri="{FF2B5EF4-FFF2-40B4-BE49-F238E27FC236}">
                <a16:creationId xmlns:a16="http://schemas.microsoft.com/office/drawing/2014/main" id="{C393FCD7-34C0-12D7-264C-147528ED0F01}"/>
              </a:ext>
            </a:extLst>
          </p:cNvPr>
          <p:cNvPicPr>
            <a:picLocks noChangeAspect="1"/>
          </p:cNvPicPr>
          <p:nvPr/>
        </p:nvPicPr>
        <p:blipFill>
          <a:blip r:embed="rId3"/>
          <a:stretch>
            <a:fillRect/>
          </a:stretch>
        </p:blipFill>
        <p:spPr>
          <a:xfrm>
            <a:off x="385666" y="1332454"/>
            <a:ext cx="11582400" cy="4882448"/>
          </a:xfrm>
          <a:prstGeom prst="rect">
            <a:avLst/>
          </a:prstGeom>
          <a:ln w="19050">
            <a:solidFill>
              <a:schemeClr val="tx1"/>
            </a:solidFill>
          </a:ln>
        </p:spPr>
      </p:pic>
      <p:sp>
        <p:nvSpPr>
          <p:cNvPr id="3" name="矩形 2">
            <a:extLst>
              <a:ext uri="{FF2B5EF4-FFF2-40B4-BE49-F238E27FC236}">
                <a16:creationId xmlns:a16="http://schemas.microsoft.com/office/drawing/2014/main" id="{1FD49FC0-0A06-7E9C-6D31-352992DABDC2}"/>
              </a:ext>
            </a:extLst>
          </p:cNvPr>
          <p:cNvSpPr/>
          <p:nvPr/>
        </p:nvSpPr>
        <p:spPr>
          <a:xfrm>
            <a:off x="381368" y="6581001"/>
            <a:ext cx="2571538" cy="276999"/>
          </a:xfrm>
          <a:prstGeom prst="rect">
            <a:avLst/>
          </a:prstGeom>
        </p:spPr>
        <p:txBody>
          <a:bodyPr wrap="square">
            <a:spAutoFit/>
          </a:bodyPr>
          <a:lstStyle/>
          <a:p>
            <a:r>
              <a:rPr lang="en-US" altLang="zh-CN" sz="1200" dirty="0">
                <a:latin typeface="Times New Roman" panose="02020603050405020304" pitchFamily="18" charset="0"/>
                <a:cs typeface="Times New Roman" panose="02020603050405020304" pitchFamily="18" charset="0"/>
              </a:rPr>
              <a:t>From the lecture of Matthew Schwartz</a:t>
            </a:r>
            <a:endParaRPr lang="zh-CN" altLang="en-US" sz="1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302907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标题 22">
            <a:extLst>
              <a:ext uri="{FF2B5EF4-FFF2-40B4-BE49-F238E27FC236}">
                <a16:creationId xmlns:a16="http://schemas.microsoft.com/office/drawing/2014/main" id="{A048031C-ACCD-4F47-AC1D-F55A1029665D}"/>
              </a:ext>
            </a:extLst>
          </p:cNvPr>
          <p:cNvSpPr>
            <a:spLocks noGrp="1"/>
          </p:cNvSpPr>
          <p:nvPr>
            <p:ph type="title"/>
          </p:nvPr>
        </p:nvSpPr>
        <p:spPr/>
        <p:txBody>
          <a:bodyPr/>
          <a:lstStyle/>
          <a:p>
            <a:r>
              <a:rPr lang="en-US" altLang="zh-CN" dirty="0">
                <a:latin typeface="Arial" panose="020B0604020202020204" pitchFamily="34" charset="0"/>
                <a:ea typeface="微软雅黑" panose="020B0503020204020204" pitchFamily="34" charset="-122"/>
              </a:rPr>
              <a:t>2</a:t>
            </a:r>
            <a:r>
              <a:rPr lang="zh-CN" altLang="en-US" dirty="0">
                <a:latin typeface="Arial" panose="020B0604020202020204" pitchFamily="34" charset="0"/>
                <a:ea typeface="微软雅黑" panose="020B0503020204020204" pitchFamily="34" charset="-122"/>
              </a:rPr>
              <a:t>维傅里叶变换举例</a:t>
            </a:r>
          </a:p>
        </p:txBody>
      </p:sp>
      <p:pic>
        <p:nvPicPr>
          <p:cNvPr id="2" name="图片 1">
            <a:extLst>
              <a:ext uri="{FF2B5EF4-FFF2-40B4-BE49-F238E27FC236}">
                <a16:creationId xmlns:a16="http://schemas.microsoft.com/office/drawing/2014/main" id="{BA60DEBF-CC5B-5273-640A-A2CEE512BCAC}"/>
              </a:ext>
            </a:extLst>
          </p:cNvPr>
          <p:cNvPicPr>
            <a:picLocks noChangeAspect="1"/>
          </p:cNvPicPr>
          <p:nvPr/>
        </p:nvPicPr>
        <p:blipFill>
          <a:blip r:embed="rId2"/>
          <a:stretch>
            <a:fillRect/>
          </a:stretch>
        </p:blipFill>
        <p:spPr>
          <a:xfrm>
            <a:off x="609600" y="1455688"/>
            <a:ext cx="10515600" cy="4783921"/>
          </a:xfrm>
          <a:prstGeom prst="rect">
            <a:avLst/>
          </a:prstGeom>
          <a:ln w="19050">
            <a:solidFill>
              <a:schemeClr val="tx1"/>
            </a:solidFill>
          </a:ln>
        </p:spPr>
      </p:pic>
      <p:sp>
        <p:nvSpPr>
          <p:cNvPr id="3" name="矩形 2">
            <a:extLst>
              <a:ext uri="{FF2B5EF4-FFF2-40B4-BE49-F238E27FC236}">
                <a16:creationId xmlns:a16="http://schemas.microsoft.com/office/drawing/2014/main" id="{57646FD9-5FD8-017D-F4BD-DA8A3DA882E4}"/>
              </a:ext>
            </a:extLst>
          </p:cNvPr>
          <p:cNvSpPr/>
          <p:nvPr/>
        </p:nvSpPr>
        <p:spPr>
          <a:xfrm>
            <a:off x="381368" y="6581001"/>
            <a:ext cx="2571538" cy="276999"/>
          </a:xfrm>
          <a:prstGeom prst="rect">
            <a:avLst/>
          </a:prstGeom>
        </p:spPr>
        <p:txBody>
          <a:bodyPr wrap="square">
            <a:spAutoFit/>
          </a:bodyPr>
          <a:lstStyle/>
          <a:p>
            <a:r>
              <a:rPr lang="en-US" altLang="zh-CN" sz="1200" dirty="0">
                <a:latin typeface="Times New Roman" panose="02020603050405020304" pitchFamily="18" charset="0"/>
                <a:cs typeface="Times New Roman" panose="02020603050405020304" pitchFamily="18" charset="0"/>
              </a:rPr>
              <a:t>From the lecture of Matthew Schwartz</a:t>
            </a:r>
            <a:endParaRPr lang="zh-CN" altLang="en-US" sz="1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02516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720D11E7-A1E7-4A17-4FC0-8514D4020146}"/>
              </a:ext>
            </a:extLst>
          </p:cNvPr>
          <p:cNvSpPr/>
          <p:nvPr/>
        </p:nvSpPr>
        <p:spPr>
          <a:xfrm>
            <a:off x="1954179" y="1389605"/>
            <a:ext cx="8081235" cy="4371209"/>
          </a:xfrm>
          <a:prstGeom prst="rect">
            <a:avLst/>
          </a:prstGeom>
          <a:ln w="19050">
            <a:solidFill>
              <a:schemeClr val="tx1"/>
            </a:solidFill>
          </a:ln>
        </p:spPr>
        <p:txBody>
          <a:bodyPr rtlCol="0" anchor="ctr"/>
          <a:lstStyle/>
          <a:p>
            <a:pPr algn="just"/>
            <a:endParaRPr lang="zh-CN" altLang="en-US" dirty="0"/>
          </a:p>
        </p:txBody>
      </p:sp>
      <p:sp>
        <p:nvSpPr>
          <p:cNvPr id="23" name="标题 22">
            <a:extLst>
              <a:ext uri="{FF2B5EF4-FFF2-40B4-BE49-F238E27FC236}">
                <a16:creationId xmlns:a16="http://schemas.microsoft.com/office/drawing/2014/main" id="{A048031C-ACCD-4F47-AC1D-F55A1029665D}"/>
              </a:ext>
            </a:extLst>
          </p:cNvPr>
          <p:cNvSpPr>
            <a:spLocks noGrp="1"/>
          </p:cNvSpPr>
          <p:nvPr>
            <p:ph type="title"/>
          </p:nvPr>
        </p:nvSpPr>
        <p:spPr/>
        <p:txBody>
          <a:bodyPr/>
          <a:lstStyle/>
          <a:p>
            <a:r>
              <a:rPr lang="zh-CN" altLang="en-US">
                <a:latin typeface="Arial" panose="020B0604020202020204" pitchFamily="34" charset="0"/>
                <a:ea typeface="微软雅黑" panose="020B0503020204020204" pitchFamily="34" charset="-122"/>
              </a:rPr>
              <a:t>稀疏性</a:t>
            </a:r>
            <a:endParaRPr lang="zh-CN" altLang="en-US" dirty="0">
              <a:latin typeface="Arial" panose="020B0604020202020204" pitchFamily="34" charset="0"/>
              <a:ea typeface="微软雅黑" panose="020B0503020204020204" pitchFamily="34" charset="-122"/>
            </a:endParaRPr>
          </a:p>
        </p:txBody>
      </p:sp>
      <p:pic>
        <p:nvPicPr>
          <p:cNvPr id="2" name="图片 1">
            <a:extLst>
              <a:ext uri="{FF2B5EF4-FFF2-40B4-BE49-F238E27FC236}">
                <a16:creationId xmlns:a16="http://schemas.microsoft.com/office/drawing/2014/main" id="{077F3863-843D-01FE-906C-93409A2B0200}"/>
              </a:ext>
            </a:extLst>
          </p:cNvPr>
          <p:cNvPicPr>
            <a:picLocks noChangeAspect="1"/>
          </p:cNvPicPr>
          <p:nvPr/>
        </p:nvPicPr>
        <p:blipFill>
          <a:blip r:embed="rId2"/>
          <a:stretch>
            <a:fillRect/>
          </a:stretch>
        </p:blipFill>
        <p:spPr>
          <a:xfrm>
            <a:off x="1954180" y="1389605"/>
            <a:ext cx="3975754" cy="4371211"/>
          </a:xfrm>
          <a:prstGeom prst="rect">
            <a:avLst/>
          </a:prstGeom>
        </p:spPr>
      </p:pic>
      <p:pic>
        <p:nvPicPr>
          <p:cNvPr id="3" name="图片 2">
            <a:extLst>
              <a:ext uri="{FF2B5EF4-FFF2-40B4-BE49-F238E27FC236}">
                <a16:creationId xmlns:a16="http://schemas.microsoft.com/office/drawing/2014/main" id="{B28DDC70-DFC4-6F54-0F1D-7B716CB8AE7B}"/>
              </a:ext>
            </a:extLst>
          </p:cNvPr>
          <p:cNvPicPr>
            <a:picLocks noChangeAspect="1"/>
          </p:cNvPicPr>
          <p:nvPr/>
        </p:nvPicPr>
        <p:blipFill rotWithShape="1">
          <a:blip r:embed="rId3"/>
          <a:srcRect b="2308"/>
          <a:stretch/>
        </p:blipFill>
        <p:spPr>
          <a:xfrm>
            <a:off x="6004160" y="1389606"/>
            <a:ext cx="4031255" cy="4371210"/>
          </a:xfrm>
          <a:prstGeom prst="rect">
            <a:avLst/>
          </a:prstGeom>
        </p:spPr>
      </p:pic>
      <p:sp>
        <p:nvSpPr>
          <p:cNvPr id="4" name="矩形 3">
            <a:extLst>
              <a:ext uri="{FF2B5EF4-FFF2-40B4-BE49-F238E27FC236}">
                <a16:creationId xmlns:a16="http://schemas.microsoft.com/office/drawing/2014/main" id="{02227F0C-F808-2F6B-21FF-B808EE0C9A4A}"/>
              </a:ext>
            </a:extLst>
          </p:cNvPr>
          <p:cNvSpPr/>
          <p:nvPr/>
        </p:nvSpPr>
        <p:spPr>
          <a:xfrm>
            <a:off x="381368" y="6581001"/>
            <a:ext cx="2571538" cy="276999"/>
          </a:xfrm>
          <a:prstGeom prst="rect">
            <a:avLst/>
          </a:prstGeom>
        </p:spPr>
        <p:txBody>
          <a:bodyPr wrap="square">
            <a:spAutoFit/>
          </a:bodyPr>
          <a:lstStyle/>
          <a:p>
            <a:r>
              <a:rPr lang="en-US" altLang="zh-CN" sz="1200" dirty="0">
                <a:latin typeface="Times New Roman" panose="02020603050405020304" pitchFamily="18" charset="0"/>
                <a:cs typeface="Times New Roman" panose="02020603050405020304" pitchFamily="18" charset="0"/>
              </a:rPr>
              <a:t>From the lecture of Matthew Schwartz</a:t>
            </a:r>
            <a:endParaRPr lang="zh-CN" altLang="en-US" sz="1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4167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标题 22">
            <a:extLst>
              <a:ext uri="{FF2B5EF4-FFF2-40B4-BE49-F238E27FC236}">
                <a16:creationId xmlns:a16="http://schemas.microsoft.com/office/drawing/2014/main" id="{A048031C-ACCD-4F47-AC1D-F55A1029665D}"/>
              </a:ext>
            </a:extLst>
          </p:cNvPr>
          <p:cNvSpPr>
            <a:spLocks noGrp="1"/>
          </p:cNvSpPr>
          <p:nvPr>
            <p:ph type="title"/>
          </p:nvPr>
        </p:nvSpPr>
        <p:spPr/>
        <p:txBody>
          <a:bodyPr/>
          <a:lstStyle/>
          <a:p>
            <a:r>
              <a:rPr lang="zh-CN" altLang="en-US">
                <a:latin typeface="Arial" panose="020B0604020202020204" pitchFamily="34" charset="0"/>
                <a:ea typeface="微软雅黑" panose="020B0503020204020204" pitchFamily="34" charset="-122"/>
              </a:rPr>
              <a:t>滤波</a:t>
            </a:r>
            <a:endParaRPr lang="zh-CN" altLang="en-US" dirty="0">
              <a:latin typeface="Arial" panose="020B0604020202020204" pitchFamily="34" charset="0"/>
              <a:ea typeface="微软雅黑" panose="020B0503020204020204" pitchFamily="34" charset="-122"/>
            </a:endParaRPr>
          </a:p>
        </p:txBody>
      </p:sp>
      <p:pic>
        <p:nvPicPr>
          <p:cNvPr id="4" name="图片 3">
            <a:extLst>
              <a:ext uri="{FF2B5EF4-FFF2-40B4-BE49-F238E27FC236}">
                <a16:creationId xmlns:a16="http://schemas.microsoft.com/office/drawing/2014/main" id="{01811D46-05E2-78A6-CE82-90DA44D20447}"/>
              </a:ext>
            </a:extLst>
          </p:cNvPr>
          <p:cNvPicPr>
            <a:picLocks noChangeAspect="1"/>
          </p:cNvPicPr>
          <p:nvPr/>
        </p:nvPicPr>
        <p:blipFill>
          <a:blip r:embed="rId2"/>
          <a:stretch>
            <a:fillRect/>
          </a:stretch>
        </p:blipFill>
        <p:spPr>
          <a:xfrm>
            <a:off x="1540828" y="1375388"/>
            <a:ext cx="4263624" cy="3660438"/>
          </a:xfrm>
          <a:prstGeom prst="rect">
            <a:avLst/>
          </a:prstGeom>
          <a:ln w="19050">
            <a:solidFill>
              <a:schemeClr val="tx1"/>
            </a:solidFill>
          </a:ln>
        </p:spPr>
      </p:pic>
      <p:pic>
        <p:nvPicPr>
          <p:cNvPr id="6" name="图片 5">
            <a:extLst>
              <a:ext uri="{FF2B5EF4-FFF2-40B4-BE49-F238E27FC236}">
                <a16:creationId xmlns:a16="http://schemas.microsoft.com/office/drawing/2014/main" id="{556B2833-1996-C404-DA23-28A9AA96BAF2}"/>
              </a:ext>
            </a:extLst>
          </p:cNvPr>
          <p:cNvPicPr>
            <a:picLocks noChangeAspect="1"/>
          </p:cNvPicPr>
          <p:nvPr/>
        </p:nvPicPr>
        <p:blipFill>
          <a:blip r:embed="rId3"/>
          <a:stretch>
            <a:fillRect/>
          </a:stretch>
        </p:blipFill>
        <p:spPr>
          <a:xfrm>
            <a:off x="6282107" y="1375388"/>
            <a:ext cx="4255362" cy="3660438"/>
          </a:xfrm>
          <a:prstGeom prst="rect">
            <a:avLst/>
          </a:prstGeom>
          <a:ln w="19050">
            <a:solidFill>
              <a:schemeClr val="tx1"/>
            </a:solidFill>
          </a:ln>
        </p:spPr>
      </p:pic>
      <p:sp>
        <p:nvSpPr>
          <p:cNvPr id="7" name="矩形 6">
            <a:extLst>
              <a:ext uri="{FF2B5EF4-FFF2-40B4-BE49-F238E27FC236}">
                <a16:creationId xmlns:a16="http://schemas.microsoft.com/office/drawing/2014/main" id="{1C2DA316-FAF1-53FC-2660-3E2774CD78C0}"/>
              </a:ext>
            </a:extLst>
          </p:cNvPr>
          <p:cNvSpPr/>
          <p:nvPr/>
        </p:nvSpPr>
        <p:spPr>
          <a:xfrm>
            <a:off x="381368" y="6581001"/>
            <a:ext cx="7259562" cy="276999"/>
          </a:xfrm>
          <a:prstGeom prst="rect">
            <a:avLst/>
          </a:prstGeom>
        </p:spPr>
        <p:txBody>
          <a:bodyPr wrap="square">
            <a:spAutoFit/>
          </a:bodyPr>
          <a:lstStyle/>
          <a:p>
            <a:r>
              <a:rPr lang="en-US" altLang="zh-CN" sz="1200" dirty="0">
                <a:latin typeface="Times New Roman" panose="02020603050405020304" pitchFamily="18" charset="0"/>
                <a:cs typeface="Times New Roman" panose="02020603050405020304" pitchFamily="18" charset="0"/>
              </a:rPr>
              <a:t>https://www.bogotobogo.com/Matlab/images/ImageProcessing_6_Low_Pass_Filter/noise_in_rgb_image.png</a:t>
            </a:r>
            <a:endParaRPr lang="zh-CN" altLang="en-US" sz="1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28291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标题 22">
            <a:extLst>
              <a:ext uri="{FF2B5EF4-FFF2-40B4-BE49-F238E27FC236}">
                <a16:creationId xmlns:a16="http://schemas.microsoft.com/office/drawing/2014/main" id="{A048031C-ACCD-4F47-AC1D-F55A1029665D}"/>
              </a:ext>
            </a:extLst>
          </p:cNvPr>
          <p:cNvSpPr>
            <a:spLocks noGrp="1"/>
          </p:cNvSpPr>
          <p:nvPr>
            <p:ph type="title"/>
          </p:nvPr>
        </p:nvSpPr>
        <p:spPr/>
        <p:txBody>
          <a:bodyPr/>
          <a:lstStyle/>
          <a:p>
            <a:r>
              <a:rPr lang="zh-CN" altLang="en-US">
                <a:latin typeface="Arial" panose="020B0604020202020204" pitchFamily="34" charset="0"/>
                <a:ea typeface="微软雅黑" panose="020B0503020204020204" pitchFamily="34" charset="-122"/>
              </a:rPr>
              <a:t>高通滤波</a:t>
            </a:r>
            <a:endParaRPr lang="zh-CN" altLang="en-US" dirty="0">
              <a:latin typeface="Arial" panose="020B0604020202020204" pitchFamily="34" charset="0"/>
              <a:ea typeface="微软雅黑" panose="020B0503020204020204" pitchFamily="34" charset="-122"/>
            </a:endParaRPr>
          </a:p>
        </p:txBody>
      </p:sp>
      <p:pic>
        <p:nvPicPr>
          <p:cNvPr id="2" name="图片 1">
            <a:extLst>
              <a:ext uri="{FF2B5EF4-FFF2-40B4-BE49-F238E27FC236}">
                <a16:creationId xmlns:a16="http://schemas.microsoft.com/office/drawing/2014/main" id="{564B81A0-4E6E-A9B2-46E0-40813A351A7C}"/>
              </a:ext>
            </a:extLst>
          </p:cNvPr>
          <p:cNvPicPr>
            <a:picLocks noChangeAspect="1"/>
          </p:cNvPicPr>
          <p:nvPr/>
        </p:nvPicPr>
        <p:blipFill>
          <a:blip r:embed="rId2"/>
          <a:stretch>
            <a:fillRect/>
          </a:stretch>
        </p:blipFill>
        <p:spPr>
          <a:xfrm>
            <a:off x="2448799" y="1257807"/>
            <a:ext cx="7294401" cy="4865441"/>
          </a:xfrm>
          <a:prstGeom prst="rect">
            <a:avLst/>
          </a:prstGeom>
          <a:ln w="19050">
            <a:solidFill>
              <a:schemeClr val="tx1"/>
            </a:solidFill>
          </a:ln>
        </p:spPr>
      </p:pic>
      <p:sp>
        <p:nvSpPr>
          <p:cNvPr id="3" name="矩形 2">
            <a:extLst>
              <a:ext uri="{FF2B5EF4-FFF2-40B4-BE49-F238E27FC236}">
                <a16:creationId xmlns:a16="http://schemas.microsoft.com/office/drawing/2014/main" id="{BBF54D7E-3690-A3C5-609B-0B1C5318F3B4}"/>
              </a:ext>
            </a:extLst>
          </p:cNvPr>
          <p:cNvSpPr/>
          <p:nvPr/>
        </p:nvSpPr>
        <p:spPr>
          <a:xfrm>
            <a:off x="381368" y="6581001"/>
            <a:ext cx="2571538" cy="276999"/>
          </a:xfrm>
          <a:prstGeom prst="rect">
            <a:avLst/>
          </a:prstGeom>
        </p:spPr>
        <p:txBody>
          <a:bodyPr wrap="square">
            <a:spAutoFit/>
          </a:bodyPr>
          <a:lstStyle/>
          <a:p>
            <a:r>
              <a:rPr lang="en-US" altLang="zh-CN" sz="1200" dirty="0">
                <a:latin typeface="Times New Roman" panose="02020603050405020304" pitchFamily="18" charset="0"/>
                <a:cs typeface="Times New Roman" panose="02020603050405020304" pitchFamily="18" charset="0"/>
              </a:rPr>
              <a:t>From the lecture of Matthew Schwartz</a:t>
            </a:r>
            <a:endParaRPr lang="zh-CN" altLang="en-US" sz="1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46611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标题 22">
            <a:extLst>
              <a:ext uri="{FF2B5EF4-FFF2-40B4-BE49-F238E27FC236}">
                <a16:creationId xmlns:a16="http://schemas.microsoft.com/office/drawing/2014/main" id="{A048031C-ACCD-4F47-AC1D-F55A1029665D}"/>
              </a:ext>
            </a:extLst>
          </p:cNvPr>
          <p:cNvSpPr>
            <a:spLocks noGrp="1"/>
          </p:cNvSpPr>
          <p:nvPr>
            <p:ph type="title"/>
          </p:nvPr>
        </p:nvSpPr>
        <p:spPr/>
        <p:txBody>
          <a:bodyPr/>
          <a:lstStyle/>
          <a:p>
            <a:r>
              <a:rPr lang="zh-CN" altLang="en-US">
                <a:latin typeface="Arial" panose="020B0604020202020204" pitchFamily="34" charset="0"/>
                <a:ea typeface="微软雅黑" panose="020B0503020204020204" pitchFamily="34" charset="-122"/>
              </a:rPr>
              <a:t>低通滤波</a:t>
            </a:r>
            <a:endParaRPr lang="zh-CN" altLang="en-US" dirty="0">
              <a:latin typeface="Arial" panose="020B0604020202020204" pitchFamily="34" charset="0"/>
              <a:ea typeface="微软雅黑" panose="020B0503020204020204" pitchFamily="34" charset="-122"/>
            </a:endParaRPr>
          </a:p>
        </p:txBody>
      </p:sp>
      <p:pic>
        <p:nvPicPr>
          <p:cNvPr id="2" name="图片 1">
            <a:extLst>
              <a:ext uri="{FF2B5EF4-FFF2-40B4-BE49-F238E27FC236}">
                <a16:creationId xmlns:a16="http://schemas.microsoft.com/office/drawing/2014/main" id="{56A7A23F-3EA8-FB59-DA4E-15F4672EFC03}"/>
              </a:ext>
            </a:extLst>
          </p:cNvPr>
          <p:cNvPicPr>
            <a:picLocks noChangeAspect="1"/>
          </p:cNvPicPr>
          <p:nvPr/>
        </p:nvPicPr>
        <p:blipFill>
          <a:blip r:embed="rId2"/>
          <a:stretch>
            <a:fillRect/>
          </a:stretch>
        </p:blipFill>
        <p:spPr>
          <a:xfrm>
            <a:off x="2483352" y="1214038"/>
            <a:ext cx="7225295" cy="4915267"/>
          </a:xfrm>
          <a:prstGeom prst="rect">
            <a:avLst/>
          </a:prstGeom>
          <a:ln w="19050">
            <a:solidFill>
              <a:schemeClr val="tx1"/>
            </a:solidFill>
          </a:ln>
        </p:spPr>
      </p:pic>
      <p:sp>
        <p:nvSpPr>
          <p:cNvPr id="3" name="矩形 2">
            <a:extLst>
              <a:ext uri="{FF2B5EF4-FFF2-40B4-BE49-F238E27FC236}">
                <a16:creationId xmlns:a16="http://schemas.microsoft.com/office/drawing/2014/main" id="{46BD4E7D-636F-57F2-D88D-7C8FA59763FC}"/>
              </a:ext>
            </a:extLst>
          </p:cNvPr>
          <p:cNvSpPr/>
          <p:nvPr/>
        </p:nvSpPr>
        <p:spPr>
          <a:xfrm>
            <a:off x="381368" y="6581001"/>
            <a:ext cx="2571538" cy="276999"/>
          </a:xfrm>
          <a:prstGeom prst="rect">
            <a:avLst/>
          </a:prstGeom>
        </p:spPr>
        <p:txBody>
          <a:bodyPr wrap="square">
            <a:spAutoFit/>
          </a:bodyPr>
          <a:lstStyle/>
          <a:p>
            <a:r>
              <a:rPr lang="en-US" altLang="zh-CN" sz="1200" dirty="0">
                <a:latin typeface="Times New Roman" panose="02020603050405020304" pitchFamily="18" charset="0"/>
                <a:cs typeface="Times New Roman" panose="02020603050405020304" pitchFamily="18" charset="0"/>
              </a:rPr>
              <a:t>From the lecture of Matthew Schwartz</a:t>
            </a:r>
            <a:endParaRPr lang="zh-CN" altLang="en-US" sz="1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52224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标题 22">
            <a:extLst>
              <a:ext uri="{FF2B5EF4-FFF2-40B4-BE49-F238E27FC236}">
                <a16:creationId xmlns:a16="http://schemas.microsoft.com/office/drawing/2014/main" id="{A048031C-ACCD-4F47-AC1D-F55A1029665D}"/>
              </a:ext>
            </a:extLst>
          </p:cNvPr>
          <p:cNvSpPr>
            <a:spLocks noGrp="1"/>
          </p:cNvSpPr>
          <p:nvPr>
            <p:ph type="title"/>
          </p:nvPr>
        </p:nvSpPr>
        <p:spPr/>
        <p:txBody>
          <a:bodyPr/>
          <a:lstStyle/>
          <a:p>
            <a:r>
              <a:rPr lang="zh-CN" altLang="en-US">
                <a:latin typeface="Arial" panose="020B0604020202020204" pitchFamily="34" charset="0"/>
                <a:ea typeface="微软雅黑" panose="020B0503020204020204" pitchFamily="34" charset="-122"/>
              </a:rPr>
              <a:t>低通滤波</a:t>
            </a:r>
            <a:endParaRPr lang="zh-CN" altLang="en-US" dirty="0">
              <a:latin typeface="Arial" panose="020B0604020202020204" pitchFamily="34" charset="0"/>
              <a:ea typeface="微软雅黑" panose="020B0503020204020204" pitchFamily="34" charset="-122"/>
            </a:endParaRPr>
          </a:p>
        </p:txBody>
      </p:sp>
      <p:pic>
        <p:nvPicPr>
          <p:cNvPr id="2" name="图片 1">
            <a:extLst>
              <a:ext uri="{FF2B5EF4-FFF2-40B4-BE49-F238E27FC236}">
                <a16:creationId xmlns:a16="http://schemas.microsoft.com/office/drawing/2014/main" id="{FA78E78D-302C-436F-1D85-6628F1104139}"/>
              </a:ext>
            </a:extLst>
          </p:cNvPr>
          <p:cNvPicPr>
            <a:picLocks noChangeAspect="1"/>
          </p:cNvPicPr>
          <p:nvPr/>
        </p:nvPicPr>
        <p:blipFill>
          <a:blip r:embed="rId2"/>
          <a:stretch>
            <a:fillRect/>
          </a:stretch>
        </p:blipFill>
        <p:spPr>
          <a:xfrm>
            <a:off x="2236236" y="1217903"/>
            <a:ext cx="7719527" cy="5047383"/>
          </a:xfrm>
          <a:prstGeom prst="rect">
            <a:avLst/>
          </a:prstGeom>
          <a:ln w="19050">
            <a:solidFill>
              <a:schemeClr val="tx1"/>
            </a:solidFill>
          </a:ln>
        </p:spPr>
      </p:pic>
      <p:sp>
        <p:nvSpPr>
          <p:cNvPr id="3" name="矩形 2">
            <a:extLst>
              <a:ext uri="{FF2B5EF4-FFF2-40B4-BE49-F238E27FC236}">
                <a16:creationId xmlns:a16="http://schemas.microsoft.com/office/drawing/2014/main" id="{A03B0444-852D-0630-447D-D15349BF8B16}"/>
              </a:ext>
            </a:extLst>
          </p:cNvPr>
          <p:cNvSpPr/>
          <p:nvPr/>
        </p:nvSpPr>
        <p:spPr>
          <a:xfrm>
            <a:off x="381368" y="6562068"/>
            <a:ext cx="2571538" cy="276999"/>
          </a:xfrm>
          <a:prstGeom prst="rect">
            <a:avLst/>
          </a:prstGeom>
        </p:spPr>
        <p:txBody>
          <a:bodyPr wrap="square">
            <a:spAutoFit/>
          </a:bodyPr>
          <a:lstStyle/>
          <a:p>
            <a:r>
              <a:rPr lang="en-US" altLang="zh-CN" sz="1200" dirty="0">
                <a:latin typeface="Times New Roman" panose="02020603050405020304" pitchFamily="18" charset="0"/>
                <a:cs typeface="Times New Roman" panose="02020603050405020304" pitchFamily="18" charset="0"/>
              </a:rPr>
              <a:t>From the lecture of Matthew Schwartz</a:t>
            </a:r>
            <a:endParaRPr lang="zh-CN" altLang="en-US" sz="1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34523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图片包含 天空, 户外, 树, 草&#10;&#10;描述已自动生成">
            <a:extLst>
              <a:ext uri="{FF2B5EF4-FFF2-40B4-BE49-F238E27FC236}">
                <a16:creationId xmlns:a16="http://schemas.microsoft.com/office/drawing/2014/main" id="{4B081836-7E4E-4185-BA8F-209E1C8B84E6}"/>
              </a:ext>
            </a:extLst>
          </p:cNvPr>
          <p:cNvPicPr>
            <a:picLocks noChangeAspect="1"/>
          </p:cNvPicPr>
          <p:nvPr/>
        </p:nvPicPr>
        <p:blipFill rotWithShape="1">
          <a:blip r:embed="rId2" cstate="print">
            <a:alphaModFix amt="85000"/>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val="0"/>
              </a:ext>
            </a:extLst>
          </a:blip>
          <a:srcRect t="12868" b="12127"/>
          <a:stretch/>
        </p:blipFill>
        <p:spPr>
          <a:xfrm>
            <a:off x="0" y="0"/>
            <a:ext cx="12192000" cy="6858000"/>
          </a:xfrm>
          <a:prstGeom prst="rect">
            <a:avLst/>
          </a:prstGeom>
        </p:spPr>
      </p:pic>
      <p:sp>
        <p:nvSpPr>
          <p:cNvPr id="6" name="矩形 5">
            <a:extLst>
              <a:ext uri="{FF2B5EF4-FFF2-40B4-BE49-F238E27FC236}">
                <a16:creationId xmlns:a16="http://schemas.microsoft.com/office/drawing/2014/main" id="{1EB83FC9-5183-45E2-9E72-4DCB2439E30A}"/>
              </a:ext>
            </a:extLst>
          </p:cNvPr>
          <p:cNvSpPr/>
          <p:nvPr/>
        </p:nvSpPr>
        <p:spPr>
          <a:xfrm>
            <a:off x="1807369" y="0"/>
            <a:ext cx="3996531" cy="6858000"/>
          </a:xfrm>
          <a:prstGeom prst="rect">
            <a:avLst/>
          </a:prstGeom>
          <a:solidFill>
            <a:schemeClr val="bg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矩形 6">
            <a:extLst>
              <a:ext uri="{FF2B5EF4-FFF2-40B4-BE49-F238E27FC236}">
                <a16:creationId xmlns:a16="http://schemas.microsoft.com/office/drawing/2014/main" id="{324BB652-7ADC-4D1C-B28E-1DBD14A22811}"/>
              </a:ext>
            </a:extLst>
          </p:cNvPr>
          <p:cNvSpPr/>
          <p:nvPr/>
        </p:nvSpPr>
        <p:spPr>
          <a:xfrm>
            <a:off x="3028819" y="-6066"/>
            <a:ext cx="1553630" cy="1569660"/>
          </a:xfrm>
          <a:prstGeom prst="rect">
            <a:avLst/>
          </a:prstGeom>
          <a:solidFill>
            <a:schemeClr val="tx2"/>
          </a:solidFill>
        </p:spPr>
        <p:txBody>
          <a:bodyPr wrap="none">
            <a:spAutoFit/>
          </a:bodyPr>
          <a:lstStyle/>
          <a:p>
            <a:pPr lvl="0" algn="ctr"/>
            <a:r>
              <a:rPr lang="en-US" altLang="zh-CN" sz="9600" b="1">
                <a:solidFill>
                  <a:schemeClr val="bg1"/>
                </a:solidFill>
                <a:latin typeface="Arial" panose="020B0604020202020204" pitchFamily="34" charset="0"/>
                <a:ea typeface="微软雅黑" panose="020B0503020204020204" pitchFamily="34" charset="-122"/>
              </a:rPr>
              <a:t>02</a:t>
            </a:r>
            <a:endParaRPr lang="zh-CN" altLang="en-US" sz="9600" b="1" dirty="0">
              <a:solidFill>
                <a:schemeClr val="bg1"/>
              </a:solidFill>
              <a:latin typeface="Arial" panose="020B0604020202020204" pitchFamily="34" charset="0"/>
              <a:ea typeface="微软雅黑" panose="020B0503020204020204" pitchFamily="34" charset="-122"/>
            </a:endParaRPr>
          </a:p>
        </p:txBody>
      </p:sp>
      <p:sp>
        <p:nvSpPr>
          <p:cNvPr id="8" name="矩形 7">
            <a:extLst>
              <a:ext uri="{FF2B5EF4-FFF2-40B4-BE49-F238E27FC236}">
                <a16:creationId xmlns:a16="http://schemas.microsoft.com/office/drawing/2014/main" id="{B5CB1F13-E7B7-4899-9A29-1FC1FBF75B0E}"/>
              </a:ext>
            </a:extLst>
          </p:cNvPr>
          <p:cNvSpPr/>
          <p:nvPr/>
        </p:nvSpPr>
        <p:spPr>
          <a:xfrm rot="16200000">
            <a:off x="3760634" y="3206156"/>
            <a:ext cx="90000" cy="1553630"/>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9" name="图片 8" descr="图片包含 建筑物&#10;&#10;自动生成的说明">
            <a:extLst>
              <a:ext uri="{FF2B5EF4-FFF2-40B4-BE49-F238E27FC236}">
                <a16:creationId xmlns:a16="http://schemas.microsoft.com/office/drawing/2014/main" id="{2E0E98AB-678B-4AE3-B65A-045B7A67A8A7}"/>
              </a:ext>
            </a:extLst>
          </p:cNvPr>
          <p:cNvPicPr>
            <a:picLocks noChangeAspect="1"/>
          </p:cNvPicPr>
          <p:nvPr/>
        </p:nvPicPr>
        <p:blipFill>
          <a:blip r:embed="rId4" cstate="print">
            <a:alphaModFix amt="35000"/>
            <a:extLst>
              <a:ext uri="{28A0092B-C50C-407E-A947-70E740481C1C}">
                <a14:useLocalDpi xmlns:a14="http://schemas.microsoft.com/office/drawing/2010/main" val="0"/>
              </a:ext>
            </a:extLst>
          </a:blip>
          <a:stretch>
            <a:fillRect/>
          </a:stretch>
        </p:blipFill>
        <p:spPr>
          <a:xfrm>
            <a:off x="1807368" y="5228360"/>
            <a:ext cx="3996532" cy="1286740"/>
          </a:xfrm>
          <a:prstGeom prst="rect">
            <a:avLst/>
          </a:prstGeom>
        </p:spPr>
      </p:pic>
      <p:sp>
        <p:nvSpPr>
          <p:cNvPr id="11" name="矩形 10">
            <a:extLst>
              <a:ext uri="{FF2B5EF4-FFF2-40B4-BE49-F238E27FC236}">
                <a16:creationId xmlns:a16="http://schemas.microsoft.com/office/drawing/2014/main" id="{F0860191-C098-4A60-B5DC-304B7D375F27}"/>
              </a:ext>
            </a:extLst>
          </p:cNvPr>
          <p:cNvSpPr/>
          <p:nvPr/>
        </p:nvSpPr>
        <p:spPr>
          <a:xfrm>
            <a:off x="1870650" y="2214264"/>
            <a:ext cx="3869970" cy="707886"/>
          </a:xfrm>
          <a:prstGeom prst="rect">
            <a:avLst/>
          </a:prstGeom>
        </p:spPr>
        <p:txBody>
          <a:bodyPr wrap="none">
            <a:spAutoFit/>
          </a:bodyPr>
          <a:lstStyle/>
          <a:p>
            <a:pPr algn="ctr"/>
            <a:r>
              <a:rPr lang="zh-CN" altLang="en-US" sz="4000" b="1">
                <a:solidFill>
                  <a:srgbClr val="C8161E"/>
                </a:solidFill>
                <a:latin typeface="Arial" panose="020B0604020202020204" pitchFamily="34" charset="0"/>
                <a:ea typeface="微软雅黑" panose="020B0503020204020204" pitchFamily="34" charset="-122"/>
                <a:cs typeface="+mj-cs"/>
              </a:rPr>
              <a:t>四类傅里叶变换</a:t>
            </a:r>
            <a:endParaRPr lang="en-US" altLang="zh-CN" sz="4000" b="1">
              <a:solidFill>
                <a:srgbClr val="C8161E"/>
              </a:solidFill>
              <a:latin typeface="Arial" panose="020B0604020202020204" pitchFamily="34" charset="0"/>
              <a:ea typeface="微软雅黑" panose="020B0503020204020204" pitchFamily="34" charset="-122"/>
              <a:cs typeface="+mj-cs"/>
            </a:endParaRPr>
          </a:p>
        </p:txBody>
      </p:sp>
    </p:spTree>
    <p:extLst>
      <p:ext uri="{BB962C8B-B14F-4D97-AF65-F5344CB8AC3E}">
        <p14:creationId xmlns:p14="http://schemas.microsoft.com/office/powerpoint/2010/main" val="3089249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占位符 8" descr="图片包含 泰迪熊, 建筑, 熊, 装满&#10;&#10;描述已自动生成">
            <a:extLst>
              <a:ext uri="{FF2B5EF4-FFF2-40B4-BE49-F238E27FC236}">
                <a16:creationId xmlns:a16="http://schemas.microsoft.com/office/drawing/2014/main" id="{71FC82FA-0DC3-4228-A6AB-9FB9A0CA5660}"/>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l="20389" r="20389"/>
          <a:stretch/>
        </p:blipFill>
        <p:spPr/>
      </p:pic>
      <p:sp>
        <p:nvSpPr>
          <p:cNvPr id="10" name="矩形 9">
            <a:extLst>
              <a:ext uri="{FF2B5EF4-FFF2-40B4-BE49-F238E27FC236}">
                <a16:creationId xmlns:a16="http://schemas.microsoft.com/office/drawing/2014/main" id="{AB8457E3-9FED-46BF-ADA6-6F922D4F2578}"/>
              </a:ext>
            </a:extLst>
          </p:cNvPr>
          <p:cNvSpPr/>
          <p:nvPr/>
        </p:nvSpPr>
        <p:spPr>
          <a:xfrm>
            <a:off x="6671277" y="823995"/>
            <a:ext cx="4671650" cy="720000"/>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a:solidFill>
                  <a:schemeClr val="accent2"/>
                </a:solidFill>
                <a:latin typeface="Arial" panose="020B0604020202020204" pitchFamily="34" charset="0"/>
                <a:ea typeface="微软雅黑" panose="020B0503020204020204" pitchFamily="34" charset="-122"/>
              </a:rPr>
              <a:t>傅里叶变换背景介绍</a:t>
            </a:r>
            <a:endParaRPr lang="zh-CN" altLang="en-US" sz="2800" b="1" dirty="0">
              <a:solidFill>
                <a:schemeClr val="accent2"/>
              </a:solidFill>
              <a:latin typeface="Arial" panose="020B0604020202020204" pitchFamily="34" charset="0"/>
              <a:ea typeface="微软雅黑" panose="020B0503020204020204" pitchFamily="34" charset="-122"/>
            </a:endParaRPr>
          </a:p>
        </p:txBody>
      </p:sp>
      <p:grpSp>
        <p:nvGrpSpPr>
          <p:cNvPr id="11" name="组合 10">
            <a:extLst>
              <a:ext uri="{FF2B5EF4-FFF2-40B4-BE49-F238E27FC236}">
                <a16:creationId xmlns:a16="http://schemas.microsoft.com/office/drawing/2014/main" id="{806BA19C-2A59-4169-A9AF-D30EF2FB4DAF}"/>
              </a:ext>
            </a:extLst>
          </p:cNvPr>
          <p:cNvGrpSpPr/>
          <p:nvPr/>
        </p:nvGrpSpPr>
        <p:grpSpPr>
          <a:xfrm>
            <a:off x="5741002" y="823995"/>
            <a:ext cx="720000" cy="720000"/>
            <a:chOff x="5412150" y="1180600"/>
            <a:chExt cx="720000" cy="720000"/>
          </a:xfrm>
        </p:grpSpPr>
        <p:sp>
          <p:nvSpPr>
            <p:cNvPr id="12" name="矩形 11">
              <a:extLst>
                <a:ext uri="{FF2B5EF4-FFF2-40B4-BE49-F238E27FC236}">
                  <a16:creationId xmlns:a16="http://schemas.microsoft.com/office/drawing/2014/main" id="{DD57DE09-A430-406B-A844-CB736CCD4BD9}"/>
                </a:ext>
              </a:extLst>
            </p:cNvPr>
            <p:cNvSpPr/>
            <p:nvPr/>
          </p:nvSpPr>
          <p:spPr>
            <a:xfrm>
              <a:off x="5412150" y="1180600"/>
              <a:ext cx="720000" cy="720000"/>
            </a:xfrm>
            <a:prstGeom prst="rect">
              <a:avLst/>
            </a:pr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latin typeface="Arial" panose="020B0604020202020204" pitchFamily="34" charset="0"/>
                  <a:ea typeface="微软雅黑" panose="020B0503020204020204" pitchFamily="34" charset="-122"/>
                </a:rPr>
                <a:t>1</a:t>
              </a:r>
              <a:endParaRPr lang="zh-CN" altLang="en-US" sz="3200" b="1" dirty="0">
                <a:latin typeface="Arial" panose="020B0604020202020204" pitchFamily="34" charset="0"/>
                <a:ea typeface="微软雅黑" panose="020B0503020204020204" pitchFamily="34" charset="-122"/>
              </a:endParaRPr>
            </a:p>
          </p:txBody>
        </p:sp>
        <p:sp>
          <p:nvSpPr>
            <p:cNvPr id="13" name="矩形 12">
              <a:extLst>
                <a:ext uri="{FF2B5EF4-FFF2-40B4-BE49-F238E27FC236}">
                  <a16:creationId xmlns:a16="http://schemas.microsoft.com/office/drawing/2014/main" id="{D244B665-1FA9-44DF-B2BD-11729D313FF8}"/>
                </a:ext>
              </a:extLst>
            </p:cNvPr>
            <p:cNvSpPr/>
            <p:nvPr/>
          </p:nvSpPr>
          <p:spPr>
            <a:xfrm>
              <a:off x="5412150" y="1810600"/>
              <a:ext cx="720000" cy="90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 name="组合 13">
            <a:extLst>
              <a:ext uri="{FF2B5EF4-FFF2-40B4-BE49-F238E27FC236}">
                <a16:creationId xmlns:a16="http://schemas.microsoft.com/office/drawing/2014/main" id="{C0F7BF95-A7BE-458C-BB5C-3769DDFF9E7F}"/>
              </a:ext>
            </a:extLst>
          </p:cNvPr>
          <p:cNvGrpSpPr/>
          <p:nvPr/>
        </p:nvGrpSpPr>
        <p:grpSpPr>
          <a:xfrm>
            <a:off x="5741002" y="1903995"/>
            <a:ext cx="720000" cy="720000"/>
            <a:chOff x="5412150" y="2260600"/>
            <a:chExt cx="720000" cy="720000"/>
          </a:xfrm>
        </p:grpSpPr>
        <p:sp>
          <p:nvSpPr>
            <p:cNvPr id="15" name="矩形 14">
              <a:extLst>
                <a:ext uri="{FF2B5EF4-FFF2-40B4-BE49-F238E27FC236}">
                  <a16:creationId xmlns:a16="http://schemas.microsoft.com/office/drawing/2014/main" id="{2B57CAE6-7213-494A-BFF2-E863469AA206}"/>
                </a:ext>
              </a:extLst>
            </p:cNvPr>
            <p:cNvSpPr/>
            <p:nvPr/>
          </p:nvSpPr>
          <p:spPr>
            <a:xfrm>
              <a:off x="5412150" y="2260600"/>
              <a:ext cx="720000" cy="720000"/>
            </a:xfrm>
            <a:prstGeom prst="rect">
              <a:avLst/>
            </a:pr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latin typeface="Arial" panose="020B0604020202020204" pitchFamily="34" charset="0"/>
                  <a:ea typeface="微软雅黑" panose="020B0503020204020204" pitchFamily="34" charset="-122"/>
                </a:rPr>
                <a:t>2</a:t>
              </a:r>
              <a:endParaRPr lang="zh-CN" altLang="en-US" sz="3200" b="1" dirty="0">
                <a:latin typeface="Arial" panose="020B0604020202020204" pitchFamily="34" charset="0"/>
                <a:ea typeface="微软雅黑" panose="020B0503020204020204" pitchFamily="34" charset="-122"/>
              </a:endParaRPr>
            </a:p>
          </p:txBody>
        </p:sp>
        <p:sp>
          <p:nvSpPr>
            <p:cNvPr id="16" name="矩形 15">
              <a:extLst>
                <a:ext uri="{FF2B5EF4-FFF2-40B4-BE49-F238E27FC236}">
                  <a16:creationId xmlns:a16="http://schemas.microsoft.com/office/drawing/2014/main" id="{5B2CCAFC-6AE3-4676-9EC2-C1E1035D18FC}"/>
                </a:ext>
              </a:extLst>
            </p:cNvPr>
            <p:cNvSpPr/>
            <p:nvPr/>
          </p:nvSpPr>
          <p:spPr>
            <a:xfrm>
              <a:off x="5412150" y="2890600"/>
              <a:ext cx="720000" cy="90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7" name="组合 16">
            <a:extLst>
              <a:ext uri="{FF2B5EF4-FFF2-40B4-BE49-F238E27FC236}">
                <a16:creationId xmlns:a16="http://schemas.microsoft.com/office/drawing/2014/main" id="{D52310B0-6824-49AF-BF4A-B2594D4AD361}"/>
              </a:ext>
            </a:extLst>
          </p:cNvPr>
          <p:cNvGrpSpPr/>
          <p:nvPr/>
        </p:nvGrpSpPr>
        <p:grpSpPr>
          <a:xfrm>
            <a:off x="5741002" y="2983995"/>
            <a:ext cx="720000" cy="720000"/>
            <a:chOff x="5412150" y="3340600"/>
            <a:chExt cx="720000" cy="720000"/>
          </a:xfrm>
        </p:grpSpPr>
        <p:sp>
          <p:nvSpPr>
            <p:cNvPr id="18" name="矩形 17">
              <a:extLst>
                <a:ext uri="{FF2B5EF4-FFF2-40B4-BE49-F238E27FC236}">
                  <a16:creationId xmlns:a16="http://schemas.microsoft.com/office/drawing/2014/main" id="{E0DAEC36-4DE0-4B07-AB4B-BBD38DA98017}"/>
                </a:ext>
              </a:extLst>
            </p:cNvPr>
            <p:cNvSpPr/>
            <p:nvPr/>
          </p:nvSpPr>
          <p:spPr>
            <a:xfrm>
              <a:off x="5412150" y="3340600"/>
              <a:ext cx="720000" cy="720000"/>
            </a:xfrm>
            <a:prstGeom prst="rect">
              <a:avLst/>
            </a:pr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latin typeface="Arial" panose="020B0604020202020204" pitchFamily="34" charset="0"/>
                  <a:ea typeface="微软雅黑" panose="020B0503020204020204" pitchFamily="34" charset="-122"/>
                </a:rPr>
                <a:t>3</a:t>
              </a:r>
              <a:endParaRPr lang="zh-CN" altLang="en-US" sz="3200" b="1" dirty="0">
                <a:latin typeface="Arial" panose="020B0604020202020204" pitchFamily="34" charset="0"/>
                <a:ea typeface="微软雅黑" panose="020B0503020204020204" pitchFamily="34" charset="-122"/>
              </a:endParaRPr>
            </a:p>
          </p:txBody>
        </p:sp>
        <p:sp>
          <p:nvSpPr>
            <p:cNvPr id="19" name="矩形 18">
              <a:extLst>
                <a:ext uri="{FF2B5EF4-FFF2-40B4-BE49-F238E27FC236}">
                  <a16:creationId xmlns:a16="http://schemas.microsoft.com/office/drawing/2014/main" id="{0A61687F-3A22-4C28-934B-66A59E06F982}"/>
                </a:ext>
              </a:extLst>
            </p:cNvPr>
            <p:cNvSpPr/>
            <p:nvPr/>
          </p:nvSpPr>
          <p:spPr>
            <a:xfrm>
              <a:off x="5412150" y="3970600"/>
              <a:ext cx="720000" cy="90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0" name="组合 19">
            <a:extLst>
              <a:ext uri="{FF2B5EF4-FFF2-40B4-BE49-F238E27FC236}">
                <a16:creationId xmlns:a16="http://schemas.microsoft.com/office/drawing/2014/main" id="{B3749FA2-9388-4453-BC33-43422119B2C5}"/>
              </a:ext>
            </a:extLst>
          </p:cNvPr>
          <p:cNvGrpSpPr/>
          <p:nvPr/>
        </p:nvGrpSpPr>
        <p:grpSpPr>
          <a:xfrm>
            <a:off x="5741002" y="4063995"/>
            <a:ext cx="720000" cy="720000"/>
            <a:chOff x="5412150" y="4420600"/>
            <a:chExt cx="720000" cy="720000"/>
          </a:xfrm>
        </p:grpSpPr>
        <p:sp>
          <p:nvSpPr>
            <p:cNvPr id="21" name="矩形 20">
              <a:extLst>
                <a:ext uri="{FF2B5EF4-FFF2-40B4-BE49-F238E27FC236}">
                  <a16:creationId xmlns:a16="http://schemas.microsoft.com/office/drawing/2014/main" id="{FB674FBB-96AF-4F18-ADC9-13A198FD3217}"/>
                </a:ext>
              </a:extLst>
            </p:cNvPr>
            <p:cNvSpPr/>
            <p:nvPr/>
          </p:nvSpPr>
          <p:spPr>
            <a:xfrm>
              <a:off x="5412150" y="4420600"/>
              <a:ext cx="720000" cy="720000"/>
            </a:xfrm>
            <a:prstGeom prst="rect">
              <a:avLst/>
            </a:pr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latin typeface="Arial" panose="020B0604020202020204" pitchFamily="34" charset="0"/>
                  <a:ea typeface="微软雅黑" panose="020B0503020204020204" pitchFamily="34" charset="-122"/>
                </a:rPr>
                <a:t>4</a:t>
              </a:r>
              <a:endParaRPr lang="zh-CN" altLang="en-US" sz="3200" b="1" dirty="0">
                <a:latin typeface="Arial" panose="020B0604020202020204" pitchFamily="34" charset="0"/>
                <a:ea typeface="微软雅黑" panose="020B0503020204020204" pitchFamily="34" charset="-122"/>
              </a:endParaRPr>
            </a:p>
          </p:txBody>
        </p:sp>
        <p:sp>
          <p:nvSpPr>
            <p:cNvPr id="22" name="矩形 21">
              <a:extLst>
                <a:ext uri="{FF2B5EF4-FFF2-40B4-BE49-F238E27FC236}">
                  <a16:creationId xmlns:a16="http://schemas.microsoft.com/office/drawing/2014/main" id="{40CDB4CD-FED7-40DD-81FA-71A09C291886}"/>
                </a:ext>
              </a:extLst>
            </p:cNvPr>
            <p:cNvSpPr/>
            <p:nvPr/>
          </p:nvSpPr>
          <p:spPr>
            <a:xfrm>
              <a:off x="5412150" y="5050600"/>
              <a:ext cx="720000" cy="90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4" name="矩形 23">
            <a:extLst>
              <a:ext uri="{FF2B5EF4-FFF2-40B4-BE49-F238E27FC236}">
                <a16:creationId xmlns:a16="http://schemas.microsoft.com/office/drawing/2014/main" id="{1D726FC8-315A-4E01-BC76-6016CA1B59E6}"/>
              </a:ext>
            </a:extLst>
          </p:cNvPr>
          <p:cNvSpPr/>
          <p:nvPr/>
        </p:nvSpPr>
        <p:spPr>
          <a:xfrm>
            <a:off x="6671277" y="2983995"/>
            <a:ext cx="4671650" cy="720000"/>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a:solidFill>
                  <a:schemeClr val="accent2"/>
                </a:solidFill>
                <a:latin typeface="Arial" panose="020B0604020202020204" pitchFamily="34" charset="0"/>
                <a:ea typeface="微软雅黑" panose="020B0503020204020204" pitchFamily="34" charset="-122"/>
              </a:rPr>
              <a:t>频率混叠效应</a:t>
            </a:r>
            <a:endParaRPr lang="zh-CN" altLang="en-US" sz="2800" b="1" dirty="0">
              <a:solidFill>
                <a:schemeClr val="accent2"/>
              </a:solidFill>
              <a:latin typeface="Arial" panose="020B0604020202020204" pitchFamily="34" charset="0"/>
              <a:ea typeface="微软雅黑" panose="020B0503020204020204" pitchFamily="34" charset="-122"/>
            </a:endParaRPr>
          </a:p>
        </p:txBody>
      </p:sp>
      <p:sp>
        <p:nvSpPr>
          <p:cNvPr id="25" name="矩形 24">
            <a:extLst>
              <a:ext uri="{FF2B5EF4-FFF2-40B4-BE49-F238E27FC236}">
                <a16:creationId xmlns:a16="http://schemas.microsoft.com/office/drawing/2014/main" id="{BA9D299B-A5C0-495D-BD31-F1A8965CE4F2}"/>
              </a:ext>
            </a:extLst>
          </p:cNvPr>
          <p:cNvSpPr/>
          <p:nvPr/>
        </p:nvSpPr>
        <p:spPr>
          <a:xfrm>
            <a:off x="6671277" y="4063995"/>
            <a:ext cx="4671650" cy="720000"/>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a:solidFill>
                  <a:schemeClr val="accent2"/>
                </a:solidFill>
                <a:latin typeface="Arial" panose="020B0604020202020204" pitchFamily="34" charset="0"/>
                <a:ea typeface="微软雅黑" panose="020B0503020204020204" pitchFamily="34" charset="-122"/>
              </a:rPr>
              <a:t>傅里叶系数的衰减特性</a:t>
            </a:r>
            <a:endParaRPr lang="zh-CN" altLang="en-US" sz="2800" b="1" dirty="0">
              <a:solidFill>
                <a:schemeClr val="accent2"/>
              </a:solidFill>
              <a:latin typeface="Arial" panose="020B0604020202020204" pitchFamily="34" charset="0"/>
              <a:ea typeface="微软雅黑" panose="020B0503020204020204" pitchFamily="34" charset="-122"/>
            </a:endParaRPr>
          </a:p>
        </p:txBody>
      </p:sp>
      <p:sp>
        <p:nvSpPr>
          <p:cNvPr id="89" name="矩形 88">
            <a:extLst>
              <a:ext uri="{FF2B5EF4-FFF2-40B4-BE49-F238E27FC236}">
                <a16:creationId xmlns:a16="http://schemas.microsoft.com/office/drawing/2014/main" id="{A69BE773-43D4-4183-A454-3565166A68EE}"/>
              </a:ext>
            </a:extLst>
          </p:cNvPr>
          <p:cNvSpPr/>
          <p:nvPr/>
        </p:nvSpPr>
        <p:spPr>
          <a:xfrm>
            <a:off x="6671277" y="1903995"/>
            <a:ext cx="4671650" cy="720000"/>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a:solidFill>
                  <a:schemeClr val="accent2"/>
                </a:solidFill>
                <a:latin typeface="Arial" panose="020B0604020202020204" pitchFamily="34" charset="0"/>
                <a:ea typeface="微软雅黑" panose="020B0503020204020204" pitchFamily="34" charset="-122"/>
              </a:rPr>
              <a:t>四类傅里叶变换</a:t>
            </a:r>
            <a:endParaRPr lang="zh-CN" altLang="en-US" sz="2800" b="1" dirty="0">
              <a:solidFill>
                <a:schemeClr val="accent2"/>
              </a:solidFill>
              <a:latin typeface="Arial" panose="020B0604020202020204" pitchFamily="34" charset="0"/>
              <a:ea typeface="微软雅黑" panose="020B0503020204020204" pitchFamily="34" charset="-122"/>
            </a:endParaRPr>
          </a:p>
        </p:txBody>
      </p:sp>
      <p:grpSp>
        <p:nvGrpSpPr>
          <p:cNvPr id="2" name="组合 1">
            <a:extLst>
              <a:ext uri="{FF2B5EF4-FFF2-40B4-BE49-F238E27FC236}">
                <a16:creationId xmlns:a16="http://schemas.microsoft.com/office/drawing/2014/main" id="{DA1EBBB3-21DA-919F-F917-20C9FA07A742}"/>
              </a:ext>
            </a:extLst>
          </p:cNvPr>
          <p:cNvGrpSpPr/>
          <p:nvPr/>
        </p:nvGrpSpPr>
        <p:grpSpPr>
          <a:xfrm>
            <a:off x="5741002" y="5143995"/>
            <a:ext cx="720000" cy="720000"/>
            <a:chOff x="5412150" y="4420600"/>
            <a:chExt cx="720000" cy="720000"/>
          </a:xfrm>
        </p:grpSpPr>
        <p:sp>
          <p:nvSpPr>
            <p:cNvPr id="3" name="矩形 2">
              <a:extLst>
                <a:ext uri="{FF2B5EF4-FFF2-40B4-BE49-F238E27FC236}">
                  <a16:creationId xmlns:a16="http://schemas.microsoft.com/office/drawing/2014/main" id="{FA672576-205E-34BC-37E8-EA7BB9AED5D2}"/>
                </a:ext>
              </a:extLst>
            </p:cNvPr>
            <p:cNvSpPr/>
            <p:nvPr/>
          </p:nvSpPr>
          <p:spPr>
            <a:xfrm>
              <a:off x="5412150" y="4420600"/>
              <a:ext cx="720000" cy="720000"/>
            </a:xfrm>
            <a:prstGeom prst="rect">
              <a:avLst/>
            </a:pr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a:latin typeface="Arial" panose="020B0604020202020204" pitchFamily="34" charset="0"/>
                  <a:ea typeface="微软雅黑" panose="020B0503020204020204" pitchFamily="34" charset="-122"/>
                </a:rPr>
                <a:t>5</a:t>
              </a:r>
              <a:endParaRPr lang="zh-CN" altLang="en-US" sz="3200" b="1" dirty="0">
                <a:latin typeface="Arial" panose="020B0604020202020204" pitchFamily="34" charset="0"/>
                <a:ea typeface="微软雅黑" panose="020B0503020204020204" pitchFamily="34" charset="-122"/>
              </a:endParaRPr>
            </a:p>
          </p:txBody>
        </p:sp>
        <p:sp>
          <p:nvSpPr>
            <p:cNvPr id="4" name="矩形 3">
              <a:extLst>
                <a:ext uri="{FF2B5EF4-FFF2-40B4-BE49-F238E27FC236}">
                  <a16:creationId xmlns:a16="http://schemas.microsoft.com/office/drawing/2014/main" id="{48F14189-FBF9-BCF6-443B-EA8A0C9FD0BB}"/>
                </a:ext>
              </a:extLst>
            </p:cNvPr>
            <p:cNvSpPr/>
            <p:nvPr/>
          </p:nvSpPr>
          <p:spPr>
            <a:xfrm>
              <a:off x="5412150" y="5050600"/>
              <a:ext cx="720000" cy="90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矩形 4">
            <a:extLst>
              <a:ext uri="{FF2B5EF4-FFF2-40B4-BE49-F238E27FC236}">
                <a16:creationId xmlns:a16="http://schemas.microsoft.com/office/drawing/2014/main" id="{33B2037D-DF05-63BE-501A-5E29959AAAF9}"/>
              </a:ext>
            </a:extLst>
          </p:cNvPr>
          <p:cNvSpPr/>
          <p:nvPr/>
        </p:nvSpPr>
        <p:spPr>
          <a:xfrm>
            <a:off x="6671277" y="5143995"/>
            <a:ext cx="4671650" cy="720000"/>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a:solidFill>
                  <a:schemeClr val="accent2"/>
                </a:solidFill>
                <a:latin typeface="Arial" panose="020B0604020202020204" pitchFamily="34" charset="0"/>
                <a:ea typeface="微软雅黑" panose="020B0503020204020204" pitchFamily="34" charset="-122"/>
              </a:rPr>
              <a:t>傅里叶变换的重要细节</a:t>
            </a:r>
            <a:endParaRPr lang="en-US" altLang="zh-CN" sz="2800" b="1" dirty="0">
              <a:solidFill>
                <a:schemeClr val="accent2"/>
              </a:solidFill>
              <a:latin typeface="Arial" panose="020B0604020202020204" pitchFamily="34" charset="0"/>
              <a:ea typeface="微软雅黑" panose="020B0503020204020204" pitchFamily="34" charset="-122"/>
            </a:endParaRPr>
          </a:p>
        </p:txBody>
      </p:sp>
    </p:spTree>
    <p:extLst>
      <p:ext uri="{BB962C8B-B14F-4D97-AF65-F5344CB8AC3E}">
        <p14:creationId xmlns:p14="http://schemas.microsoft.com/office/powerpoint/2010/main" val="405972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标题 22">
            <a:extLst>
              <a:ext uri="{FF2B5EF4-FFF2-40B4-BE49-F238E27FC236}">
                <a16:creationId xmlns:a16="http://schemas.microsoft.com/office/drawing/2014/main" id="{A048031C-ACCD-4F47-AC1D-F55A1029665D}"/>
              </a:ext>
            </a:extLst>
          </p:cNvPr>
          <p:cNvSpPr>
            <a:spLocks noGrp="1"/>
          </p:cNvSpPr>
          <p:nvPr>
            <p:ph type="title"/>
          </p:nvPr>
        </p:nvSpPr>
        <p:spPr/>
        <p:txBody>
          <a:bodyPr/>
          <a:lstStyle/>
          <a:p>
            <a:r>
              <a:rPr lang="zh-CN" altLang="en-US">
                <a:latin typeface="Arial" panose="020B0604020202020204" pitchFamily="34" charset="0"/>
                <a:ea typeface="微软雅黑" panose="020B0503020204020204" pitchFamily="34" charset="-122"/>
              </a:rPr>
              <a:t>连续傅里叶变换 （</a:t>
            </a:r>
            <a:r>
              <a:rPr lang="en-US" altLang="zh-CN">
                <a:latin typeface="Arial" panose="020B0604020202020204" pitchFamily="34" charset="0"/>
                <a:ea typeface="微软雅黑" panose="020B0503020204020204" pitchFamily="34" charset="-122"/>
              </a:rPr>
              <a:t>CFT</a:t>
            </a:r>
            <a:r>
              <a:rPr lang="zh-CN" altLang="en-US">
                <a:latin typeface="Arial" panose="020B0604020202020204" pitchFamily="34" charset="0"/>
                <a:ea typeface="微软雅黑" panose="020B0503020204020204" pitchFamily="34" charset="-122"/>
              </a:rPr>
              <a:t>）</a:t>
            </a:r>
            <a:endParaRPr lang="zh-CN" altLang="en-US" dirty="0">
              <a:latin typeface="Arial" panose="020B0604020202020204" pitchFamily="34" charset="0"/>
              <a:ea typeface="微软雅黑" panose="020B0503020204020204" pitchFamily="34" charset="-122"/>
            </a:endParaRPr>
          </a:p>
        </p:txBody>
      </p:sp>
      <p:sp>
        <p:nvSpPr>
          <p:cNvPr id="4" name="文本框 3">
            <a:extLst>
              <a:ext uri="{FF2B5EF4-FFF2-40B4-BE49-F238E27FC236}">
                <a16:creationId xmlns:a16="http://schemas.microsoft.com/office/drawing/2014/main" id="{1E04E2EA-2BAA-9E0E-33BC-78411DCE5D09}"/>
              </a:ext>
            </a:extLst>
          </p:cNvPr>
          <p:cNvSpPr txBox="1"/>
          <p:nvPr/>
        </p:nvSpPr>
        <p:spPr>
          <a:xfrm>
            <a:off x="381368" y="1526193"/>
            <a:ext cx="11854527" cy="369332"/>
          </a:xfrm>
          <a:prstGeom prst="rect">
            <a:avLst/>
          </a:prstGeom>
          <a:noFill/>
        </p:spPr>
        <p:txBody>
          <a:bodyPr wrap="none" rtlCol="0">
            <a:spAutoFit/>
          </a:bodyPr>
          <a:lstStyle/>
          <a:p>
            <a:r>
              <a:rPr lang="zh-CN" altLang="en-US"/>
              <a:t>适用情形：在时域空间上信号的采样可以做到精度无穷且无界，也就是说我们可以得到待变换函数</a:t>
            </a:r>
            <a:r>
              <a:rPr lang="en-US" altLang="zh-CN"/>
              <a:t>g</a:t>
            </a:r>
            <a:r>
              <a:rPr lang="zh-CN" altLang="en-US"/>
              <a:t>任意一点的值。</a:t>
            </a:r>
          </a:p>
        </p:txBody>
      </p:sp>
      <p:pic>
        <p:nvPicPr>
          <p:cNvPr id="7" name="图片 6">
            <a:extLst>
              <a:ext uri="{FF2B5EF4-FFF2-40B4-BE49-F238E27FC236}">
                <a16:creationId xmlns:a16="http://schemas.microsoft.com/office/drawing/2014/main" id="{6489D158-6075-9A95-5A9E-B413F00AB885}"/>
              </a:ext>
            </a:extLst>
          </p:cNvPr>
          <p:cNvPicPr>
            <a:picLocks noChangeAspect="1"/>
          </p:cNvPicPr>
          <p:nvPr/>
        </p:nvPicPr>
        <p:blipFill>
          <a:blip r:embed="rId2"/>
          <a:stretch>
            <a:fillRect/>
          </a:stretch>
        </p:blipFill>
        <p:spPr>
          <a:xfrm>
            <a:off x="4044844" y="2529393"/>
            <a:ext cx="4102311" cy="685835"/>
          </a:xfrm>
          <a:prstGeom prst="rect">
            <a:avLst/>
          </a:prstGeom>
          <a:ln>
            <a:solidFill>
              <a:schemeClr val="tx1"/>
            </a:solidFill>
          </a:ln>
        </p:spPr>
      </p:pic>
      <p:pic>
        <p:nvPicPr>
          <p:cNvPr id="9" name="图片 8">
            <a:extLst>
              <a:ext uri="{FF2B5EF4-FFF2-40B4-BE49-F238E27FC236}">
                <a16:creationId xmlns:a16="http://schemas.microsoft.com/office/drawing/2014/main" id="{42D14466-A10B-9F74-A2EB-995CEFA82A26}"/>
              </a:ext>
            </a:extLst>
          </p:cNvPr>
          <p:cNvPicPr>
            <a:picLocks noChangeAspect="1"/>
          </p:cNvPicPr>
          <p:nvPr/>
        </p:nvPicPr>
        <p:blipFill>
          <a:blip r:embed="rId3"/>
          <a:stretch>
            <a:fillRect/>
          </a:stretch>
        </p:blipFill>
        <p:spPr>
          <a:xfrm>
            <a:off x="4346484" y="4023165"/>
            <a:ext cx="3499030" cy="666784"/>
          </a:xfrm>
          <a:prstGeom prst="rect">
            <a:avLst/>
          </a:prstGeom>
          <a:ln>
            <a:solidFill>
              <a:schemeClr val="tx1"/>
            </a:solidFill>
          </a:ln>
        </p:spPr>
      </p:pic>
      <p:sp>
        <p:nvSpPr>
          <p:cNvPr id="10" name="文本框 9">
            <a:extLst>
              <a:ext uri="{FF2B5EF4-FFF2-40B4-BE49-F238E27FC236}">
                <a16:creationId xmlns:a16="http://schemas.microsoft.com/office/drawing/2014/main" id="{D8846F54-B944-1FAF-09B4-5C5CD0B3ABDA}"/>
              </a:ext>
            </a:extLst>
          </p:cNvPr>
          <p:cNvSpPr txBox="1"/>
          <p:nvPr/>
        </p:nvSpPr>
        <p:spPr>
          <a:xfrm>
            <a:off x="1862608" y="2687645"/>
            <a:ext cx="1569660" cy="369332"/>
          </a:xfrm>
          <a:prstGeom prst="rect">
            <a:avLst/>
          </a:prstGeom>
          <a:noFill/>
        </p:spPr>
        <p:txBody>
          <a:bodyPr wrap="none" rtlCol="0">
            <a:spAutoFit/>
          </a:bodyPr>
          <a:lstStyle/>
          <a:p>
            <a:r>
              <a:rPr lang="zh-CN" altLang="en-US"/>
              <a:t>傅里叶变换：</a:t>
            </a:r>
          </a:p>
        </p:txBody>
      </p:sp>
      <p:sp>
        <p:nvSpPr>
          <p:cNvPr id="11" name="文本框 10">
            <a:extLst>
              <a:ext uri="{FF2B5EF4-FFF2-40B4-BE49-F238E27FC236}">
                <a16:creationId xmlns:a16="http://schemas.microsoft.com/office/drawing/2014/main" id="{85E7991B-D403-4BB3-518A-58E92EF3F719}"/>
              </a:ext>
            </a:extLst>
          </p:cNvPr>
          <p:cNvSpPr txBox="1"/>
          <p:nvPr/>
        </p:nvSpPr>
        <p:spPr>
          <a:xfrm>
            <a:off x="1631775" y="4171891"/>
            <a:ext cx="1800493" cy="369332"/>
          </a:xfrm>
          <a:prstGeom prst="rect">
            <a:avLst/>
          </a:prstGeom>
          <a:noFill/>
        </p:spPr>
        <p:txBody>
          <a:bodyPr wrap="none" rtlCol="0">
            <a:spAutoFit/>
          </a:bodyPr>
          <a:lstStyle/>
          <a:p>
            <a:r>
              <a:rPr lang="zh-CN" altLang="en-US"/>
              <a:t>傅里叶逆变换：</a:t>
            </a:r>
          </a:p>
        </p:txBody>
      </p:sp>
    </p:spTree>
    <p:extLst>
      <p:ext uri="{BB962C8B-B14F-4D97-AF65-F5344CB8AC3E}">
        <p14:creationId xmlns:p14="http://schemas.microsoft.com/office/powerpoint/2010/main" val="39425967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标题 22">
            <a:extLst>
              <a:ext uri="{FF2B5EF4-FFF2-40B4-BE49-F238E27FC236}">
                <a16:creationId xmlns:a16="http://schemas.microsoft.com/office/drawing/2014/main" id="{A048031C-ACCD-4F47-AC1D-F55A1029665D}"/>
              </a:ext>
            </a:extLst>
          </p:cNvPr>
          <p:cNvSpPr>
            <a:spLocks noGrp="1"/>
          </p:cNvSpPr>
          <p:nvPr>
            <p:ph type="title"/>
          </p:nvPr>
        </p:nvSpPr>
        <p:spPr/>
        <p:txBody>
          <a:bodyPr/>
          <a:lstStyle/>
          <a:p>
            <a:r>
              <a:rPr lang="zh-CN" altLang="en-US">
                <a:latin typeface="Arial" panose="020B0604020202020204" pitchFamily="34" charset="0"/>
                <a:ea typeface="微软雅黑" panose="020B0503020204020204" pitchFamily="34" charset="-122"/>
              </a:rPr>
              <a:t>对于</a:t>
            </a:r>
            <a:r>
              <a:rPr lang="en-US" altLang="zh-CN">
                <a:latin typeface="Arial" panose="020B0604020202020204" pitchFamily="34" charset="0"/>
                <a:ea typeface="微软雅黑" panose="020B0503020204020204" pitchFamily="34" charset="-122"/>
              </a:rPr>
              <a:t>CFT</a:t>
            </a:r>
            <a:r>
              <a:rPr lang="zh-CN" altLang="en-US">
                <a:latin typeface="Arial" panose="020B0604020202020204" pitchFamily="34" charset="0"/>
                <a:ea typeface="微软雅黑" panose="020B0503020204020204" pitchFamily="34" charset="-122"/>
              </a:rPr>
              <a:t>的理解</a:t>
            </a:r>
            <a:endParaRPr lang="zh-CN" altLang="en-US" dirty="0">
              <a:latin typeface="Arial" panose="020B0604020202020204" pitchFamily="34" charset="0"/>
              <a:ea typeface="微软雅黑" panose="020B0503020204020204" pitchFamily="34" charset="-122"/>
            </a:endParaRPr>
          </a:p>
        </p:txBody>
      </p:sp>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2CA6908F-055E-9A73-D4E2-3875B9BC46B6}"/>
                  </a:ext>
                </a:extLst>
              </p:cNvPr>
              <p:cNvSpPr txBox="1"/>
              <p:nvPr/>
            </p:nvSpPr>
            <p:spPr>
              <a:xfrm>
                <a:off x="381369" y="2465258"/>
                <a:ext cx="10275668" cy="3919278"/>
              </a:xfrm>
              <a:prstGeom prst="rect">
                <a:avLst/>
              </a:prstGeom>
              <a:noFill/>
            </p:spPr>
            <p:txBody>
              <a:bodyPr wrap="square" rtlCol="0">
                <a:spAutoFit/>
              </a:bodyPr>
              <a:lstStyle/>
              <a:p>
                <a:pPr marL="342900" indent="-342900">
                  <a:lnSpc>
                    <a:spcPct val="150000"/>
                  </a:lnSpc>
                  <a:spcBef>
                    <a:spcPts val="2400"/>
                  </a:spcBef>
                  <a:buAutoNum type="arabicPeriod"/>
                </a:pPr>
                <a:r>
                  <a:rPr lang="zh-CN" altLang="en-US" dirty="0"/>
                  <a:t>在做傅里叶变换时，可以看作是把</a:t>
                </a:r>
                <a:r>
                  <a:rPr lang="en-US" altLang="zh-CN" dirty="0"/>
                  <a:t>g(x)</a:t>
                </a:r>
                <a:r>
                  <a:rPr lang="zh-CN" altLang="en-US" dirty="0"/>
                  <a:t>投影到了另一个函数空间，这个函数空间的基底是</a:t>
                </a:r>
                <a14:m>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𝑒</m:t>
                        </m:r>
                      </m:e>
                      <m:sup>
                        <m:r>
                          <a:rPr lang="en-US" altLang="zh-CN" b="0" i="1" smtClean="0">
                            <a:latin typeface="Cambria Math" panose="02040503050406030204" pitchFamily="18" charset="0"/>
                          </a:rPr>
                          <m:t>2</m:t>
                        </m:r>
                        <m:r>
                          <a:rPr lang="en-US" altLang="zh-CN" b="0" i="1" smtClean="0">
                            <a:latin typeface="Cambria Math" panose="02040503050406030204" pitchFamily="18" charset="0"/>
                          </a:rPr>
                          <m:t>𝜋</m:t>
                        </m:r>
                        <m:r>
                          <a:rPr lang="en-US" altLang="zh-CN" b="0" i="1" smtClean="0">
                            <a:latin typeface="Cambria Math" panose="02040503050406030204" pitchFamily="18" charset="0"/>
                          </a:rPr>
                          <m:t>𝑖</m:t>
                        </m:r>
                        <m:r>
                          <a:rPr lang="en-US" altLang="zh-CN" b="0" i="1" smtClean="0">
                            <a:latin typeface="Cambria Math" panose="02040503050406030204" pitchFamily="18" charset="0"/>
                          </a:rPr>
                          <m:t>𝜉</m:t>
                        </m:r>
                        <m:r>
                          <a:rPr lang="en-US" altLang="zh-CN" b="0" i="1" smtClean="0">
                            <a:latin typeface="Cambria Math" panose="02040503050406030204" pitchFamily="18" charset="0"/>
                          </a:rPr>
                          <m:t>𝑥</m:t>
                        </m:r>
                      </m:sup>
                    </m:sSup>
                  </m:oMath>
                </a14:m>
                <a:r>
                  <a:rPr lang="zh-CN" altLang="en-US" dirty="0"/>
                  <a:t>。逆变换则是使用基底表示函数。</a:t>
                </a:r>
                <a:endParaRPr lang="en-US" altLang="zh-CN" dirty="0"/>
              </a:p>
              <a:p>
                <a:pPr marL="342900" indent="-342900">
                  <a:lnSpc>
                    <a:spcPct val="150000"/>
                  </a:lnSpc>
                  <a:spcBef>
                    <a:spcPts val="2400"/>
                  </a:spcBef>
                  <a:buAutoNum type="arabicPeriod"/>
                </a:pPr>
                <a:r>
                  <a:rPr lang="zh-CN" altLang="en-US" dirty="0"/>
                  <a:t>由于</a:t>
                </a:r>
                <a14:m>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𝑒</m:t>
                        </m:r>
                      </m:e>
                      <m:sup>
                        <m:r>
                          <a:rPr lang="en-US" altLang="zh-CN" b="0" i="1" smtClean="0">
                            <a:latin typeface="Cambria Math" panose="02040503050406030204" pitchFamily="18" charset="0"/>
                          </a:rPr>
                          <m:t>2</m:t>
                        </m:r>
                        <m:r>
                          <a:rPr lang="en-US" altLang="zh-CN" b="0" i="1" smtClean="0">
                            <a:latin typeface="Cambria Math" panose="02040503050406030204" pitchFamily="18" charset="0"/>
                          </a:rPr>
                          <m:t>𝜋</m:t>
                        </m:r>
                        <m:r>
                          <a:rPr lang="en-US" altLang="zh-CN" b="0" i="1" smtClean="0">
                            <a:latin typeface="Cambria Math" panose="02040503050406030204" pitchFamily="18" charset="0"/>
                          </a:rPr>
                          <m:t>𝑖</m:t>
                        </m:r>
                        <m:r>
                          <a:rPr lang="en-US" altLang="zh-CN" b="0" i="1" smtClean="0">
                            <a:latin typeface="Cambria Math" panose="02040503050406030204" pitchFamily="18" charset="0"/>
                          </a:rPr>
                          <m:t>𝜉</m:t>
                        </m:r>
                        <m:r>
                          <a:rPr lang="en-US" altLang="zh-CN" b="0" i="1" smtClean="0">
                            <a:latin typeface="Cambria Math" panose="02040503050406030204" pitchFamily="18" charset="0"/>
                          </a:rPr>
                          <m:t>𝑥</m:t>
                        </m:r>
                      </m:sup>
                    </m:sSup>
                    <m:r>
                      <a:rPr lang="en-US" altLang="zh-CN" b="0" i="1" smtClean="0">
                        <a:latin typeface="Cambria Math" panose="02040503050406030204" pitchFamily="18" charset="0"/>
                      </a:rPr>
                      <m:t>=</m:t>
                    </m:r>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cos</m:t>
                        </m:r>
                      </m:fName>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2</m:t>
                            </m:r>
                            <m:r>
                              <a:rPr lang="en-US" altLang="zh-CN" b="0" i="1" smtClean="0">
                                <a:latin typeface="Cambria Math" panose="02040503050406030204" pitchFamily="18" charset="0"/>
                              </a:rPr>
                              <m:t>𝜋𝜉</m:t>
                            </m:r>
                            <m:r>
                              <a:rPr lang="en-US" altLang="zh-CN" b="0" i="1" smtClean="0">
                                <a:latin typeface="Cambria Math" panose="02040503050406030204" pitchFamily="18" charset="0"/>
                              </a:rPr>
                              <m:t>𝑥</m:t>
                            </m:r>
                          </m:e>
                        </m:d>
                      </m:e>
                    </m:func>
                    <m:r>
                      <a:rPr lang="en-US" altLang="zh-CN" b="0" i="1" smtClean="0">
                        <a:latin typeface="Cambria Math" panose="02040503050406030204" pitchFamily="18" charset="0"/>
                      </a:rPr>
                      <m:t>+</m:t>
                    </m:r>
                    <m:r>
                      <a:rPr lang="en-US" altLang="zh-CN" b="0" i="1" smtClean="0">
                        <a:latin typeface="Cambria Math" panose="02040503050406030204" pitchFamily="18" charset="0"/>
                      </a:rPr>
                      <m:t>𝑖</m:t>
                    </m:r>
                    <m:r>
                      <a:rPr lang="en-US" altLang="zh-CN" b="0" i="1" smtClean="0">
                        <a:latin typeface="Cambria Math" panose="02040503050406030204" pitchFamily="18" charset="0"/>
                      </a:rPr>
                      <m:t> </m:t>
                    </m:r>
                    <m:r>
                      <m:rPr>
                        <m:sty m:val="p"/>
                      </m:rPr>
                      <a:rPr lang="en-US" altLang="zh-CN" b="0" i="0" smtClean="0">
                        <a:latin typeface="Cambria Math" panose="02040503050406030204" pitchFamily="18" charset="0"/>
                      </a:rPr>
                      <m:t>sin</m:t>
                    </m:r>
                    <m:r>
                      <a:rPr lang="en-US" altLang="zh-CN" b="0" i="1" smtClean="0">
                        <a:latin typeface="Cambria Math" panose="02040503050406030204" pitchFamily="18" charset="0"/>
                      </a:rPr>
                      <m:t>⁡(2</m:t>
                    </m:r>
                    <m:r>
                      <a:rPr lang="en-US" altLang="zh-CN" b="0" i="1" smtClean="0">
                        <a:latin typeface="Cambria Math" panose="02040503050406030204" pitchFamily="18" charset="0"/>
                      </a:rPr>
                      <m:t>𝜋𝜉</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zh-CN" altLang="en-US" i="1">
                        <a:latin typeface="Cambria Math" panose="02040503050406030204" pitchFamily="18" charset="0"/>
                      </a:rPr>
                      <m:t>，</m:t>
                    </m:r>
                  </m:oMath>
                </a14:m>
                <a:r>
                  <a:rPr lang="zh-CN" altLang="en-US" dirty="0"/>
                  <a:t>投影空间为三角空间。三角函数具有很多良好的性质，如</a:t>
                </a:r>
                <a:r>
                  <a:rPr lang="en-US" altLang="zh-CN" dirty="0" err="1"/>
                  <a:t>sinx</a:t>
                </a:r>
                <a:r>
                  <a:rPr lang="zh-CN" altLang="en-US" dirty="0"/>
                  <a:t>和</a:t>
                </a:r>
                <a:r>
                  <a:rPr lang="en-US" altLang="zh-CN" dirty="0" err="1"/>
                  <a:t>cosx</a:t>
                </a:r>
                <a:r>
                  <a:rPr lang="zh-CN" altLang="en-US" dirty="0"/>
                  <a:t>互为导数，周期性，振荡性等。</a:t>
                </a:r>
                <a:endParaRPr lang="en-US" altLang="zh-CN" dirty="0"/>
              </a:p>
              <a:p>
                <a:pPr marL="342900" indent="-342900">
                  <a:lnSpc>
                    <a:spcPct val="150000"/>
                  </a:lnSpc>
                  <a:spcBef>
                    <a:spcPts val="2400"/>
                  </a:spcBef>
                  <a:buAutoNum type="arabicPeriod"/>
                </a:pPr>
                <a:r>
                  <a:rPr lang="zh-CN" altLang="en-US" dirty="0"/>
                  <a:t>正频率和负频率可以分别理解为逆时针和顺时针旋转的波形。</a:t>
                </a:r>
                <a:endParaRPr lang="en-US" altLang="zh-CN" dirty="0"/>
              </a:p>
              <a:p>
                <a:pPr marL="342900" indent="-342900">
                  <a:lnSpc>
                    <a:spcPct val="150000"/>
                  </a:lnSpc>
                  <a:spcBef>
                    <a:spcPts val="2400"/>
                  </a:spcBef>
                  <a:buAutoNum type="arabicPeriod"/>
                </a:pPr>
                <a:r>
                  <a:rPr lang="zh-CN" altLang="en-US" dirty="0"/>
                  <a:t>如果</a:t>
                </a:r>
                <a:r>
                  <a:rPr lang="en-US" altLang="zh-CN" dirty="0"/>
                  <a:t>g(x)</a:t>
                </a:r>
                <a:r>
                  <a:rPr lang="zh-CN" altLang="en-US" dirty="0"/>
                  <a:t>是非周期的，那么想要完全获得它的信息，需要对全空间进行无限精度采样。反之，只需在任意一个周期宽度下进行无限精度采样即可。</a:t>
                </a:r>
              </a:p>
            </p:txBody>
          </p:sp>
        </mc:Choice>
        <mc:Fallback xmlns="">
          <p:sp>
            <p:nvSpPr>
              <p:cNvPr id="2" name="文本框 1">
                <a:extLst>
                  <a:ext uri="{FF2B5EF4-FFF2-40B4-BE49-F238E27FC236}">
                    <a16:creationId xmlns:a16="http://schemas.microsoft.com/office/drawing/2014/main" id="{2CA6908F-055E-9A73-D4E2-3875B9BC46B6}"/>
                  </a:ext>
                </a:extLst>
              </p:cNvPr>
              <p:cNvSpPr txBox="1">
                <a:spLocks noRot="1" noChangeAspect="1" noMove="1" noResize="1" noEditPoints="1" noAdjustHandles="1" noChangeArrowheads="1" noChangeShapeType="1" noTextEdit="1"/>
              </p:cNvSpPr>
              <p:nvPr/>
            </p:nvSpPr>
            <p:spPr>
              <a:xfrm>
                <a:off x="381369" y="2465258"/>
                <a:ext cx="10275668" cy="3919278"/>
              </a:xfrm>
              <a:prstGeom prst="rect">
                <a:avLst/>
              </a:prstGeom>
              <a:blipFill>
                <a:blip r:embed="rId2"/>
                <a:stretch>
                  <a:fillRect l="-415" b="-1555"/>
                </a:stretch>
              </a:blipFill>
            </p:spPr>
            <p:txBody>
              <a:bodyPr/>
              <a:lstStyle/>
              <a:p>
                <a:r>
                  <a:rPr lang="zh-CN" altLang="en-US">
                    <a:noFill/>
                  </a:rPr>
                  <a:t> </a:t>
                </a:r>
              </a:p>
            </p:txBody>
          </p:sp>
        </mc:Fallback>
      </mc:AlternateContent>
      <p:pic>
        <p:nvPicPr>
          <p:cNvPr id="3" name="图片 2">
            <a:extLst>
              <a:ext uri="{FF2B5EF4-FFF2-40B4-BE49-F238E27FC236}">
                <a16:creationId xmlns:a16="http://schemas.microsoft.com/office/drawing/2014/main" id="{C476B83C-261C-A34A-1183-2D51BB80F505}"/>
              </a:ext>
            </a:extLst>
          </p:cNvPr>
          <p:cNvPicPr>
            <a:picLocks noChangeAspect="1"/>
          </p:cNvPicPr>
          <p:nvPr/>
        </p:nvPicPr>
        <p:blipFill>
          <a:blip r:embed="rId3"/>
          <a:stretch>
            <a:fillRect/>
          </a:stretch>
        </p:blipFill>
        <p:spPr>
          <a:xfrm>
            <a:off x="1420055" y="1351856"/>
            <a:ext cx="4102311" cy="685835"/>
          </a:xfrm>
          <a:prstGeom prst="rect">
            <a:avLst/>
          </a:prstGeom>
          <a:ln>
            <a:solidFill>
              <a:schemeClr val="tx1"/>
            </a:solidFill>
          </a:ln>
        </p:spPr>
      </p:pic>
      <p:pic>
        <p:nvPicPr>
          <p:cNvPr id="5" name="图片 4">
            <a:extLst>
              <a:ext uri="{FF2B5EF4-FFF2-40B4-BE49-F238E27FC236}">
                <a16:creationId xmlns:a16="http://schemas.microsoft.com/office/drawing/2014/main" id="{21F40084-4D00-8905-A582-4A381C4DEF80}"/>
              </a:ext>
            </a:extLst>
          </p:cNvPr>
          <p:cNvPicPr>
            <a:picLocks noChangeAspect="1"/>
          </p:cNvPicPr>
          <p:nvPr/>
        </p:nvPicPr>
        <p:blipFill>
          <a:blip r:embed="rId4"/>
          <a:stretch>
            <a:fillRect/>
          </a:stretch>
        </p:blipFill>
        <p:spPr>
          <a:xfrm>
            <a:off x="6911723" y="1351856"/>
            <a:ext cx="3599002" cy="685835"/>
          </a:xfrm>
          <a:prstGeom prst="rect">
            <a:avLst/>
          </a:prstGeom>
          <a:ln>
            <a:solidFill>
              <a:schemeClr val="tx1"/>
            </a:solidFill>
          </a:ln>
        </p:spPr>
      </p:pic>
      <p:pic>
        <p:nvPicPr>
          <p:cNvPr id="1028" name="Picture 4">
            <a:extLst>
              <a:ext uri="{FF2B5EF4-FFF2-40B4-BE49-F238E27FC236}">
                <a16:creationId xmlns:a16="http://schemas.microsoft.com/office/drawing/2014/main" id="{3834E010-9259-D053-6A48-31AA0EA95B3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83557" y="4093999"/>
            <a:ext cx="3934334" cy="14121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1511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标题 22">
            <a:extLst>
              <a:ext uri="{FF2B5EF4-FFF2-40B4-BE49-F238E27FC236}">
                <a16:creationId xmlns:a16="http://schemas.microsoft.com/office/drawing/2014/main" id="{A048031C-ACCD-4F47-AC1D-F55A1029665D}"/>
              </a:ext>
            </a:extLst>
          </p:cNvPr>
          <p:cNvSpPr>
            <a:spLocks noGrp="1"/>
          </p:cNvSpPr>
          <p:nvPr>
            <p:ph type="title"/>
          </p:nvPr>
        </p:nvSpPr>
        <p:spPr/>
        <p:txBody>
          <a:bodyPr/>
          <a:lstStyle/>
          <a:p>
            <a:r>
              <a:rPr lang="zh-CN" altLang="en-US">
                <a:latin typeface="Arial" panose="020B0604020202020204" pitchFamily="34" charset="0"/>
                <a:ea typeface="微软雅黑" panose="020B0503020204020204" pitchFamily="34" charset="-122"/>
              </a:rPr>
              <a:t>离散时间傅里叶变换（</a:t>
            </a:r>
            <a:r>
              <a:rPr lang="en-US" altLang="zh-CN">
                <a:latin typeface="Arial" panose="020B0604020202020204" pitchFamily="34" charset="0"/>
                <a:ea typeface="微软雅黑" panose="020B0503020204020204" pitchFamily="34" charset="-122"/>
              </a:rPr>
              <a:t>DTFT</a:t>
            </a:r>
            <a:r>
              <a:rPr lang="zh-CN" altLang="en-US">
                <a:latin typeface="Arial" panose="020B0604020202020204" pitchFamily="34" charset="0"/>
                <a:ea typeface="微软雅黑" panose="020B0503020204020204" pitchFamily="34" charset="-122"/>
              </a:rPr>
              <a:t>）</a:t>
            </a:r>
            <a:endParaRPr lang="zh-CN" altLang="en-US" dirty="0">
              <a:latin typeface="Arial" panose="020B0604020202020204" pitchFamily="34" charset="0"/>
              <a:ea typeface="微软雅黑" panose="020B0503020204020204" pitchFamily="34" charset="-122"/>
            </a:endParaRPr>
          </a:p>
        </p:txBody>
      </p:sp>
      <p:sp>
        <p:nvSpPr>
          <p:cNvPr id="2" name="文本框 1">
            <a:extLst>
              <a:ext uri="{FF2B5EF4-FFF2-40B4-BE49-F238E27FC236}">
                <a16:creationId xmlns:a16="http://schemas.microsoft.com/office/drawing/2014/main" id="{59FA6F2D-4FE0-B48A-1917-512A0C7147C6}"/>
              </a:ext>
            </a:extLst>
          </p:cNvPr>
          <p:cNvSpPr txBox="1"/>
          <p:nvPr/>
        </p:nvSpPr>
        <p:spPr>
          <a:xfrm>
            <a:off x="381368" y="1526193"/>
            <a:ext cx="6878806" cy="369332"/>
          </a:xfrm>
          <a:prstGeom prst="rect">
            <a:avLst/>
          </a:prstGeom>
          <a:noFill/>
        </p:spPr>
        <p:txBody>
          <a:bodyPr wrap="none" rtlCol="0">
            <a:spAutoFit/>
          </a:bodyPr>
          <a:lstStyle/>
          <a:p>
            <a:r>
              <a:rPr lang="zh-CN" altLang="en-US"/>
              <a:t>适用情形：时域空间上的信号采样是离散的，但是采样是无界的。</a:t>
            </a:r>
          </a:p>
        </p:txBody>
      </p:sp>
      <p:pic>
        <p:nvPicPr>
          <p:cNvPr id="4" name="图片 3">
            <a:extLst>
              <a:ext uri="{FF2B5EF4-FFF2-40B4-BE49-F238E27FC236}">
                <a16:creationId xmlns:a16="http://schemas.microsoft.com/office/drawing/2014/main" id="{A1FBCA5C-6230-0189-419C-18BACB2833CF}"/>
              </a:ext>
            </a:extLst>
          </p:cNvPr>
          <p:cNvPicPr>
            <a:picLocks noChangeAspect="1"/>
          </p:cNvPicPr>
          <p:nvPr/>
        </p:nvPicPr>
        <p:blipFill>
          <a:blip r:embed="rId2"/>
          <a:stretch>
            <a:fillRect/>
          </a:stretch>
        </p:blipFill>
        <p:spPr>
          <a:xfrm>
            <a:off x="3370304" y="2500597"/>
            <a:ext cx="5004057" cy="711237"/>
          </a:xfrm>
          <a:prstGeom prst="rect">
            <a:avLst/>
          </a:prstGeom>
          <a:solidFill>
            <a:schemeClr val="accent2"/>
          </a:solidFill>
          <a:ln>
            <a:solidFill>
              <a:schemeClr val="tx1"/>
            </a:solidFill>
          </a:ln>
        </p:spPr>
      </p:pic>
      <p:pic>
        <p:nvPicPr>
          <p:cNvPr id="6" name="图片 5">
            <a:extLst>
              <a:ext uri="{FF2B5EF4-FFF2-40B4-BE49-F238E27FC236}">
                <a16:creationId xmlns:a16="http://schemas.microsoft.com/office/drawing/2014/main" id="{9CB6043D-1F04-71B4-133F-C75598BF88B6}"/>
              </a:ext>
            </a:extLst>
          </p:cNvPr>
          <p:cNvPicPr>
            <a:picLocks noChangeAspect="1"/>
          </p:cNvPicPr>
          <p:nvPr/>
        </p:nvPicPr>
        <p:blipFill>
          <a:blip r:embed="rId3"/>
          <a:stretch>
            <a:fillRect/>
          </a:stretch>
        </p:blipFill>
        <p:spPr>
          <a:xfrm>
            <a:off x="3370304" y="4043356"/>
            <a:ext cx="5023108" cy="692186"/>
          </a:xfrm>
          <a:prstGeom prst="rect">
            <a:avLst/>
          </a:prstGeom>
          <a:solidFill>
            <a:schemeClr val="accent2"/>
          </a:solidFill>
          <a:ln>
            <a:solidFill>
              <a:schemeClr val="tx1"/>
            </a:solidFill>
          </a:ln>
        </p:spPr>
      </p:pic>
      <p:sp>
        <p:nvSpPr>
          <p:cNvPr id="7" name="文本框 6">
            <a:extLst>
              <a:ext uri="{FF2B5EF4-FFF2-40B4-BE49-F238E27FC236}">
                <a16:creationId xmlns:a16="http://schemas.microsoft.com/office/drawing/2014/main" id="{78DB55C7-3EA4-6B50-2F38-632368B973A8}"/>
              </a:ext>
            </a:extLst>
          </p:cNvPr>
          <p:cNvSpPr txBox="1"/>
          <p:nvPr/>
        </p:nvSpPr>
        <p:spPr>
          <a:xfrm>
            <a:off x="1862608" y="2687645"/>
            <a:ext cx="1569660" cy="369332"/>
          </a:xfrm>
          <a:prstGeom prst="rect">
            <a:avLst/>
          </a:prstGeom>
          <a:noFill/>
        </p:spPr>
        <p:txBody>
          <a:bodyPr wrap="none" rtlCol="0">
            <a:spAutoFit/>
          </a:bodyPr>
          <a:lstStyle/>
          <a:p>
            <a:r>
              <a:rPr lang="zh-CN" altLang="en-US"/>
              <a:t>傅里叶变换：</a:t>
            </a:r>
          </a:p>
        </p:txBody>
      </p:sp>
      <p:sp>
        <p:nvSpPr>
          <p:cNvPr id="8" name="文本框 7">
            <a:extLst>
              <a:ext uri="{FF2B5EF4-FFF2-40B4-BE49-F238E27FC236}">
                <a16:creationId xmlns:a16="http://schemas.microsoft.com/office/drawing/2014/main" id="{59B25C07-0DD5-9830-EE48-039FBBABF9D7}"/>
              </a:ext>
            </a:extLst>
          </p:cNvPr>
          <p:cNvSpPr txBox="1"/>
          <p:nvPr/>
        </p:nvSpPr>
        <p:spPr>
          <a:xfrm>
            <a:off x="1631775" y="4171891"/>
            <a:ext cx="1800493" cy="369332"/>
          </a:xfrm>
          <a:prstGeom prst="rect">
            <a:avLst/>
          </a:prstGeom>
          <a:noFill/>
        </p:spPr>
        <p:txBody>
          <a:bodyPr wrap="none" rtlCol="0">
            <a:spAutoFit/>
          </a:bodyPr>
          <a:lstStyle/>
          <a:p>
            <a:r>
              <a:rPr lang="zh-CN" altLang="en-US"/>
              <a:t>傅里叶逆变换：</a:t>
            </a:r>
          </a:p>
        </p:txBody>
      </p:sp>
      <p:cxnSp>
        <p:nvCxnSpPr>
          <p:cNvPr id="5" name="直接连接符 4">
            <a:extLst>
              <a:ext uri="{FF2B5EF4-FFF2-40B4-BE49-F238E27FC236}">
                <a16:creationId xmlns:a16="http://schemas.microsoft.com/office/drawing/2014/main" id="{D9736313-D6A3-42B0-AEB6-FC73F00C3D60}"/>
              </a:ext>
            </a:extLst>
          </p:cNvPr>
          <p:cNvCxnSpPr/>
          <p:nvPr/>
        </p:nvCxnSpPr>
        <p:spPr>
          <a:xfrm>
            <a:off x="2088975" y="5735320"/>
            <a:ext cx="7375065"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A6A7DC5C-7DBE-4FF8-9C05-2B3EF72E615B}"/>
              </a:ext>
            </a:extLst>
          </p:cNvPr>
          <p:cNvCxnSpPr/>
          <p:nvPr/>
        </p:nvCxnSpPr>
        <p:spPr>
          <a:xfrm>
            <a:off x="2428240" y="5476240"/>
            <a:ext cx="0" cy="25908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A1F30AEE-D8D1-491B-884E-D4DEF83EA290}"/>
              </a:ext>
            </a:extLst>
          </p:cNvPr>
          <p:cNvCxnSpPr/>
          <p:nvPr/>
        </p:nvCxnSpPr>
        <p:spPr>
          <a:xfrm>
            <a:off x="2722880" y="5476240"/>
            <a:ext cx="0" cy="25908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3D960F0E-4C5D-4B19-8002-6E857A51BCA5}"/>
              </a:ext>
            </a:extLst>
          </p:cNvPr>
          <p:cNvCxnSpPr/>
          <p:nvPr/>
        </p:nvCxnSpPr>
        <p:spPr>
          <a:xfrm>
            <a:off x="3002280" y="5476240"/>
            <a:ext cx="0" cy="25908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ED70BDA7-278E-4B3D-A127-B29B7A08C4C9}"/>
              </a:ext>
            </a:extLst>
          </p:cNvPr>
          <p:cNvCxnSpPr/>
          <p:nvPr/>
        </p:nvCxnSpPr>
        <p:spPr>
          <a:xfrm>
            <a:off x="3281680" y="5476240"/>
            <a:ext cx="0" cy="25908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E494BAA9-D982-478C-B3D4-84D4C5E509E3}"/>
              </a:ext>
            </a:extLst>
          </p:cNvPr>
          <p:cNvCxnSpPr/>
          <p:nvPr/>
        </p:nvCxnSpPr>
        <p:spPr>
          <a:xfrm>
            <a:off x="3566160" y="5476240"/>
            <a:ext cx="0" cy="25908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C84F9841-E769-4200-B1DD-CA7B159888BF}"/>
              </a:ext>
            </a:extLst>
          </p:cNvPr>
          <p:cNvCxnSpPr/>
          <p:nvPr/>
        </p:nvCxnSpPr>
        <p:spPr>
          <a:xfrm>
            <a:off x="3860800" y="5476240"/>
            <a:ext cx="0" cy="25908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4C28801D-4C98-4989-B1D5-11EC0A1FFB46}"/>
              </a:ext>
            </a:extLst>
          </p:cNvPr>
          <p:cNvCxnSpPr/>
          <p:nvPr/>
        </p:nvCxnSpPr>
        <p:spPr>
          <a:xfrm>
            <a:off x="4140200" y="5476240"/>
            <a:ext cx="0" cy="25908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2728C16C-53FC-4FA4-A9C9-C182D45C65C8}"/>
              </a:ext>
            </a:extLst>
          </p:cNvPr>
          <p:cNvCxnSpPr/>
          <p:nvPr/>
        </p:nvCxnSpPr>
        <p:spPr>
          <a:xfrm>
            <a:off x="4419600" y="5476240"/>
            <a:ext cx="0" cy="25908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7640EAA5-B68D-4692-B6F2-1BAC61832F48}"/>
              </a:ext>
            </a:extLst>
          </p:cNvPr>
          <p:cNvCxnSpPr/>
          <p:nvPr/>
        </p:nvCxnSpPr>
        <p:spPr>
          <a:xfrm>
            <a:off x="4688840" y="5476240"/>
            <a:ext cx="0" cy="25908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2B2B36F1-B35D-45D3-BEEE-5DCDD9C16C3A}"/>
              </a:ext>
            </a:extLst>
          </p:cNvPr>
          <p:cNvCxnSpPr/>
          <p:nvPr/>
        </p:nvCxnSpPr>
        <p:spPr>
          <a:xfrm>
            <a:off x="4983480" y="5476240"/>
            <a:ext cx="0" cy="25908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CD8A74FD-54E4-40CB-B0E6-45F417F2E62B}"/>
              </a:ext>
            </a:extLst>
          </p:cNvPr>
          <p:cNvCxnSpPr/>
          <p:nvPr/>
        </p:nvCxnSpPr>
        <p:spPr>
          <a:xfrm>
            <a:off x="5262880" y="5476240"/>
            <a:ext cx="0" cy="25908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ECB662BE-D5DE-49FC-AAFB-CC885DFC35F5}"/>
              </a:ext>
            </a:extLst>
          </p:cNvPr>
          <p:cNvCxnSpPr/>
          <p:nvPr/>
        </p:nvCxnSpPr>
        <p:spPr>
          <a:xfrm>
            <a:off x="5542280" y="5476240"/>
            <a:ext cx="0" cy="25908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1CFF3EC3-1754-458D-8DC2-EEDD4A67EBC4}"/>
              </a:ext>
            </a:extLst>
          </p:cNvPr>
          <p:cNvCxnSpPr/>
          <p:nvPr/>
        </p:nvCxnSpPr>
        <p:spPr>
          <a:xfrm>
            <a:off x="5842000" y="5476240"/>
            <a:ext cx="0" cy="25908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71FAF795-3F10-49A4-A749-21136B27E865}"/>
              </a:ext>
            </a:extLst>
          </p:cNvPr>
          <p:cNvCxnSpPr/>
          <p:nvPr/>
        </p:nvCxnSpPr>
        <p:spPr>
          <a:xfrm>
            <a:off x="6126480" y="5476240"/>
            <a:ext cx="0" cy="25908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FCB21F57-B5BD-4024-9C51-12D1788D60B7}"/>
              </a:ext>
            </a:extLst>
          </p:cNvPr>
          <p:cNvCxnSpPr/>
          <p:nvPr/>
        </p:nvCxnSpPr>
        <p:spPr>
          <a:xfrm>
            <a:off x="6421120" y="5476240"/>
            <a:ext cx="0" cy="25908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3D974ACE-9040-49B1-97A1-56BB5BE53905}"/>
              </a:ext>
            </a:extLst>
          </p:cNvPr>
          <p:cNvCxnSpPr/>
          <p:nvPr/>
        </p:nvCxnSpPr>
        <p:spPr>
          <a:xfrm>
            <a:off x="6700520" y="5476240"/>
            <a:ext cx="0" cy="25908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BAB2FE7D-71ED-4057-95CB-7732BE39596B}"/>
              </a:ext>
            </a:extLst>
          </p:cNvPr>
          <p:cNvCxnSpPr/>
          <p:nvPr/>
        </p:nvCxnSpPr>
        <p:spPr>
          <a:xfrm>
            <a:off x="6979920" y="5476240"/>
            <a:ext cx="0" cy="25908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84A437B6-9C66-4C6F-ADB7-BAFDB14FF4FB}"/>
              </a:ext>
            </a:extLst>
          </p:cNvPr>
          <p:cNvCxnSpPr/>
          <p:nvPr/>
        </p:nvCxnSpPr>
        <p:spPr>
          <a:xfrm>
            <a:off x="7249160" y="5476240"/>
            <a:ext cx="0" cy="25908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4FBB2701-D828-422A-A60B-EAC0E8654280}"/>
              </a:ext>
            </a:extLst>
          </p:cNvPr>
          <p:cNvCxnSpPr/>
          <p:nvPr/>
        </p:nvCxnSpPr>
        <p:spPr>
          <a:xfrm>
            <a:off x="7543800" y="5476240"/>
            <a:ext cx="0" cy="25908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972EC555-C464-4B86-90BC-BD9F64ECECF0}"/>
              </a:ext>
            </a:extLst>
          </p:cNvPr>
          <p:cNvCxnSpPr/>
          <p:nvPr/>
        </p:nvCxnSpPr>
        <p:spPr>
          <a:xfrm>
            <a:off x="7823200" y="5476240"/>
            <a:ext cx="0" cy="25908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0ADFE4C1-DA4C-4E8A-A0CF-FD772DD6AEE5}"/>
              </a:ext>
            </a:extLst>
          </p:cNvPr>
          <p:cNvCxnSpPr/>
          <p:nvPr/>
        </p:nvCxnSpPr>
        <p:spPr>
          <a:xfrm>
            <a:off x="8102600" y="5476240"/>
            <a:ext cx="0" cy="259080"/>
          </a:xfrm>
          <a:prstGeom prst="line">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3974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标题 22">
            <a:extLst>
              <a:ext uri="{FF2B5EF4-FFF2-40B4-BE49-F238E27FC236}">
                <a16:creationId xmlns:a16="http://schemas.microsoft.com/office/drawing/2014/main" id="{A048031C-ACCD-4F47-AC1D-F55A1029665D}"/>
              </a:ext>
            </a:extLst>
          </p:cNvPr>
          <p:cNvSpPr>
            <a:spLocks noGrp="1"/>
          </p:cNvSpPr>
          <p:nvPr>
            <p:ph type="title"/>
          </p:nvPr>
        </p:nvSpPr>
        <p:spPr/>
        <p:txBody>
          <a:bodyPr/>
          <a:lstStyle/>
          <a:p>
            <a:r>
              <a:rPr lang="zh-CN" altLang="en-US">
                <a:latin typeface="Arial" panose="020B0604020202020204" pitchFamily="34" charset="0"/>
                <a:ea typeface="微软雅黑" panose="020B0503020204020204" pitchFamily="34" charset="-122"/>
              </a:rPr>
              <a:t>对</a:t>
            </a:r>
            <a:r>
              <a:rPr lang="en-US" altLang="zh-CN">
                <a:latin typeface="Arial" panose="020B0604020202020204" pitchFamily="34" charset="0"/>
                <a:ea typeface="微软雅黑" panose="020B0503020204020204" pitchFamily="34" charset="-122"/>
              </a:rPr>
              <a:t>DTFT</a:t>
            </a:r>
            <a:r>
              <a:rPr lang="zh-CN" altLang="en-US">
                <a:latin typeface="Arial" panose="020B0604020202020204" pitchFamily="34" charset="0"/>
                <a:ea typeface="微软雅黑" panose="020B0503020204020204" pitchFamily="34" charset="-122"/>
              </a:rPr>
              <a:t>的理解</a:t>
            </a:r>
            <a:endParaRPr lang="zh-CN" altLang="en-US" dirty="0">
              <a:latin typeface="Arial" panose="020B0604020202020204" pitchFamily="34" charset="0"/>
              <a:ea typeface="微软雅黑" panose="020B0503020204020204" pitchFamily="34" charset="-122"/>
            </a:endParaRPr>
          </a:p>
        </p:txBody>
      </p:sp>
      <p:pic>
        <p:nvPicPr>
          <p:cNvPr id="4" name="图片 3">
            <a:extLst>
              <a:ext uri="{FF2B5EF4-FFF2-40B4-BE49-F238E27FC236}">
                <a16:creationId xmlns:a16="http://schemas.microsoft.com/office/drawing/2014/main" id="{C1E0AC20-1DD8-A4C4-D8E0-9A12A37E1AC7}"/>
              </a:ext>
            </a:extLst>
          </p:cNvPr>
          <p:cNvPicPr>
            <a:picLocks noChangeAspect="1"/>
          </p:cNvPicPr>
          <p:nvPr/>
        </p:nvPicPr>
        <p:blipFill>
          <a:blip r:embed="rId2"/>
          <a:stretch>
            <a:fillRect/>
          </a:stretch>
        </p:blipFill>
        <p:spPr>
          <a:xfrm>
            <a:off x="613947" y="1415383"/>
            <a:ext cx="5004057" cy="711237"/>
          </a:xfrm>
          <a:prstGeom prst="rect">
            <a:avLst/>
          </a:prstGeom>
          <a:solidFill>
            <a:schemeClr val="accent2"/>
          </a:solidFill>
          <a:ln>
            <a:solidFill>
              <a:schemeClr val="tx1"/>
            </a:solidFill>
          </a:ln>
        </p:spPr>
      </p:pic>
      <p:pic>
        <p:nvPicPr>
          <p:cNvPr id="5" name="图片 4">
            <a:extLst>
              <a:ext uri="{FF2B5EF4-FFF2-40B4-BE49-F238E27FC236}">
                <a16:creationId xmlns:a16="http://schemas.microsoft.com/office/drawing/2014/main" id="{FA9002C9-EBDB-4943-298D-31700EAED487}"/>
              </a:ext>
            </a:extLst>
          </p:cNvPr>
          <p:cNvPicPr>
            <a:picLocks noChangeAspect="1"/>
          </p:cNvPicPr>
          <p:nvPr/>
        </p:nvPicPr>
        <p:blipFill>
          <a:blip r:embed="rId3"/>
          <a:stretch>
            <a:fillRect/>
          </a:stretch>
        </p:blipFill>
        <p:spPr>
          <a:xfrm>
            <a:off x="6205602" y="1415383"/>
            <a:ext cx="5023108" cy="711237"/>
          </a:xfrm>
          <a:prstGeom prst="rect">
            <a:avLst/>
          </a:prstGeom>
          <a:solidFill>
            <a:schemeClr val="accent2"/>
          </a:solidFill>
          <a:ln>
            <a:solidFill>
              <a:schemeClr val="tx1"/>
            </a:solidFill>
          </a:ln>
        </p:spPr>
      </p:pic>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CB4DC718-1F8F-AED5-81F8-63CE78763638}"/>
                  </a:ext>
                </a:extLst>
              </p:cNvPr>
              <p:cNvSpPr txBox="1"/>
              <p:nvPr/>
            </p:nvSpPr>
            <p:spPr>
              <a:xfrm>
                <a:off x="381369" y="2465258"/>
                <a:ext cx="10275668" cy="2752357"/>
              </a:xfrm>
              <a:prstGeom prst="rect">
                <a:avLst/>
              </a:prstGeom>
              <a:noFill/>
            </p:spPr>
            <p:txBody>
              <a:bodyPr wrap="square" rtlCol="0">
                <a:spAutoFit/>
              </a:bodyPr>
              <a:lstStyle/>
              <a:p>
                <a:pPr marL="342900" indent="-342900">
                  <a:lnSpc>
                    <a:spcPct val="150000"/>
                  </a:lnSpc>
                  <a:spcBef>
                    <a:spcPts val="2400"/>
                  </a:spcBef>
                  <a:buAutoNum type="arabicPeriod"/>
                </a:pPr>
                <a:r>
                  <a:rPr lang="zh-CN" altLang="en-US"/>
                  <a:t>可采样最大周期是</a:t>
                </a:r>
                <a14:m>
                  <m:oMath xmlns:m="http://schemas.openxmlformats.org/officeDocument/2006/math">
                    <m:r>
                      <a:rPr lang="en-US" altLang="zh-CN" b="0" i="1" smtClean="0">
                        <a:latin typeface="Cambria Math" panose="02040503050406030204" pitchFamily="18" charset="0"/>
                      </a:rPr>
                      <m:t>∞</m:t>
                    </m:r>
                    <m:r>
                      <a:rPr lang="zh-CN" altLang="en-US" i="1">
                        <a:latin typeface="Cambria Math" panose="02040503050406030204" pitchFamily="18" charset="0"/>
                      </a:rPr>
                      <m:t>，</m:t>
                    </m:r>
                  </m:oMath>
                </a14:m>
                <a:r>
                  <a:rPr lang="zh-CN" altLang="en-US"/>
                  <a:t>因此最小频率是</a:t>
                </a:r>
                <a:r>
                  <a:rPr lang="en-US" altLang="zh-CN"/>
                  <a:t>0</a:t>
                </a:r>
                <a:r>
                  <a:rPr lang="zh-CN" altLang="en-US"/>
                  <a:t>；可采样最小周期是</a:t>
                </a:r>
                <a14:m>
                  <m:oMath xmlns:m="http://schemas.openxmlformats.org/officeDocument/2006/math">
                    <m:r>
                      <a:rPr lang="en-US" altLang="zh-CN" b="0" i="1" smtClean="0">
                        <a:latin typeface="Cambria Math" panose="02040503050406030204" pitchFamily="18" charset="0"/>
                      </a:rPr>
                      <m:t>𝛿</m:t>
                    </m:r>
                  </m:oMath>
                </a14:m>
                <a:r>
                  <a:rPr lang="zh-CN" altLang="en-US"/>
                  <a:t>，因为即便真实信号再小我们也无法准确测量，因此最大频率是</a:t>
                </a:r>
                <a14:m>
                  <m:oMath xmlns:m="http://schemas.openxmlformats.org/officeDocument/2006/math">
                    <m:r>
                      <a:rPr lang="en-US" altLang="zh-CN" b="0" i="1" smtClean="0">
                        <a:latin typeface="Cambria Math" panose="02040503050406030204" pitchFamily="18" charset="0"/>
                      </a:rPr>
                      <m:t>1/</m:t>
                    </m:r>
                    <m:r>
                      <a:rPr lang="en-US" altLang="zh-CN" b="0" i="1" smtClean="0">
                        <a:latin typeface="Cambria Math" panose="02040503050406030204" pitchFamily="18" charset="0"/>
                      </a:rPr>
                      <m:t>𝛿</m:t>
                    </m:r>
                  </m:oMath>
                </a14:m>
                <a:r>
                  <a:rPr lang="zh-CN" altLang="en-US"/>
                  <a:t>。因此逆变换积分中仅对</a:t>
                </a:r>
                <a14:m>
                  <m:oMath xmlns:m="http://schemas.openxmlformats.org/officeDocument/2006/math">
                    <m:r>
                      <a:rPr lang="en-US" altLang="zh-CN" b="0" i="0" smtClean="0">
                        <a:latin typeface="Cambria Math" panose="02040503050406030204" pitchFamily="18" charset="0"/>
                      </a:rPr>
                      <m:t>−</m:t>
                    </m:r>
                    <m:r>
                      <a:rPr lang="en-US" altLang="zh-CN" b="0" i="1" smtClean="0">
                        <a:latin typeface="Cambria Math" panose="02040503050406030204" pitchFamily="18" charset="0"/>
                      </a:rPr>
                      <m:t>1/2</m:t>
                    </m:r>
                    <m:r>
                      <a:rPr lang="en-US" altLang="zh-CN" b="0" i="1" smtClean="0">
                        <a:latin typeface="Cambria Math" panose="02040503050406030204" pitchFamily="18" charset="0"/>
                      </a:rPr>
                      <m:t>𝛿</m:t>
                    </m:r>
                  </m:oMath>
                </a14:m>
                <a:r>
                  <a:rPr lang="zh-CN" altLang="en-US"/>
                  <a:t>到</a:t>
                </a:r>
                <a14:m>
                  <m:oMath xmlns:m="http://schemas.openxmlformats.org/officeDocument/2006/math">
                    <m:r>
                      <a:rPr lang="en-US" altLang="zh-CN" b="0" i="1" smtClean="0">
                        <a:latin typeface="Cambria Math" panose="02040503050406030204" pitchFamily="18" charset="0"/>
                      </a:rPr>
                      <m:t>1/2</m:t>
                    </m:r>
                    <m:r>
                      <a:rPr lang="en-US" altLang="zh-CN" b="0" i="1" smtClean="0">
                        <a:latin typeface="Cambria Math" panose="02040503050406030204" pitchFamily="18" charset="0"/>
                      </a:rPr>
                      <m:t>𝛿</m:t>
                    </m:r>
                  </m:oMath>
                </a14:m>
                <a:r>
                  <a:rPr lang="zh-CN" altLang="en-US"/>
                  <a:t>做积分。</a:t>
                </a:r>
                <a:endParaRPr lang="en-US" altLang="zh-CN"/>
              </a:p>
              <a:p>
                <a:pPr marL="342900" indent="-342900">
                  <a:lnSpc>
                    <a:spcPct val="150000"/>
                  </a:lnSpc>
                  <a:spcBef>
                    <a:spcPts val="2400"/>
                  </a:spcBef>
                  <a:buAutoNum type="arabicPeriod"/>
                </a:pPr>
                <a:r>
                  <a:rPr lang="zh-CN" altLang="en-US"/>
                  <a:t>对于区间外的</a:t>
                </a:r>
                <a14:m>
                  <m:oMath xmlns:m="http://schemas.openxmlformats.org/officeDocument/2006/math">
                    <m:r>
                      <a:rPr lang="en-US" altLang="zh-CN" b="0" i="1" smtClean="0">
                        <a:latin typeface="Cambria Math" panose="02040503050406030204" pitchFamily="18" charset="0"/>
                      </a:rPr>
                      <m:t>𝜉</m:t>
                    </m:r>
                    <m:r>
                      <a:rPr lang="zh-CN" altLang="en-US" i="1">
                        <a:latin typeface="Cambria Math" panose="02040503050406030204" pitchFamily="18" charset="0"/>
                      </a:rPr>
                      <m:t>，</m:t>
                    </m:r>
                  </m:oMath>
                </a14:m>
                <a:r>
                  <a:rPr lang="zh-CN" altLang="en-US"/>
                  <a:t>我们仍可用</a:t>
                </a:r>
                <a:r>
                  <a:rPr lang="en-US" altLang="zh-CN"/>
                  <a:t>DTFT</a:t>
                </a:r>
                <a:r>
                  <a:rPr lang="zh-CN" altLang="en-US"/>
                  <a:t>算出一个值，并发现</a:t>
                </a:r>
                <a14:m>
                  <m:oMath xmlns:m="http://schemas.openxmlformats.org/officeDocument/2006/math">
                    <m:sSub>
                      <m:sSubPr>
                        <m:ctrlPr>
                          <a:rPr lang="en-US" altLang="zh-CN" b="0" i="1" smtClean="0">
                            <a:latin typeface="Cambria Math" panose="02040503050406030204" pitchFamily="18" charset="0"/>
                          </a:rPr>
                        </m:ctrlPr>
                      </m:sSubPr>
                      <m:e>
                        <m:acc>
                          <m:accPr>
                            <m:chr m:val="̂"/>
                            <m:ctrlPr>
                              <a:rPr lang="zh-CN" altLang="en-US" i="1" smtClean="0">
                                <a:latin typeface="Cambria Math" panose="02040503050406030204" pitchFamily="18" charset="0"/>
                              </a:rPr>
                            </m:ctrlPr>
                          </m:accPr>
                          <m:e>
                            <m:r>
                              <a:rPr lang="en-US" altLang="zh-CN" b="0" i="1" smtClean="0">
                                <a:latin typeface="Cambria Math" panose="02040503050406030204" pitchFamily="18" charset="0"/>
                              </a:rPr>
                              <m:t>𝑔</m:t>
                            </m:r>
                          </m:e>
                        </m:acc>
                      </m:e>
                      <m:sub>
                        <m:r>
                          <a:rPr lang="en-US" altLang="zh-CN" b="0" i="1" smtClean="0">
                            <a:latin typeface="Cambria Math" panose="02040503050406030204" pitchFamily="18" charset="0"/>
                          </a:rPr>
                          <m:t>𝐷𝑇𝐹𝑇</m:t>
                        </m:r>
                        <m:r>
                          <a:rPr lang="en-US" altLang="zh-CN" b="0" i="1" smtClean="0">
                            <a:latin typeface="Cambria Math" panose="02040503050406030204" pitchFamily="18" charset="0"/>
                          </a:rPr>
                          <m:t>,</m:t>
                        </m:r>
                        <m:r>
                          <a:rPr lang="en-US" altLang="zh-CN" b="0" i="1" smtClean="0">
                            <a:latin typeface="Cambria Math" panose="02040503050406030204" pitchFamily="18" charset="0"/>
                          </a:rPr>
                          <m:t>𝛿</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𝜉</m:t>
                    </m:r>
                    <m:r>
                      <a:rPr lang="en-US" altLang="zh-CN" b="0" i="1" smtClean="0">
                        <a:latin typeface="Cambria Math" panose="02040503050406030204" pitchFamily="18" charset="0"/>
                      </a:rPr>
                      <m:t>)</m:t>
                    </m:r>
                  </m:oMath>
                </a14:m>
                <a:r>
                  <a:rPr lang="zh-CN" altLang="en-US"/>
                  <a:t>是一个周期函数。这可以帮助我们周期延拓地定义频率空间的频率值。</a:t>
                </a:r>
                <a:endParaRPr lang="en-US" altLang="zh-CN"/>
              </a:p>
              <a:p>
                <a:pPr marL="342900" indent="-342900">
                  <a:lnSpc>
                    <a:spcPct val="150000"/>
                  </a:lnSpc>
                  <a:spcBef>
                    <a:spcPts val="2400"/>
                  </a:spcBef>
                  <a:buAutoNum type="arabicPeriod"/>
                </a:pPr>
                <a:r>
                  <a:rPr lang="en-US" altLang="zh-CN"/>
                  <a:t>DTFT</a:t>
                </a:r>
                <a:r>
                  <a:rPr lang="zh-CN" altLang="en-US"/>
                  <a:t>本质上是</a:t>
                </a:r>
                <a:r>
                  <a:rPr lang="en-US" altLang="zh-CN"/>
                  <a:t>CFT</a:t>
                </a:r>
                <a:r>
                  <a:rPr lang="zh-CN" altLang="en-US"/>
                  <a:t>的一个特例，只需将函数</a:t>
                </a:r>
                <a:r>
                  <a:rPr lang="en-US" altLang="zh-CN"/>
                  <a:t>g</a:t>
                </a:r>
                <a:r>
                  <a:rPr lang="zh-CN" altLang="en-US"/>
                  <a:t>看作是一系列</a:t>
                </a:r>
                <a:r>
                  <a:rPr lang="en-US" altLang="zh-CN"/>
                  <a:t>Dirac </a:t>
                </a:r>
                <a14:m>
                  <m:oMath xmlns:m="http://schemas.openxmlformats.org/officeDocument/2006/math">
                    <m:r>
                      <a:rPr lang="en-US" altLang="zh-CN" b="0" i="1" smtClean="0">
                        <a:latin typeface="Cambria Math" panose="02040503050406030204" pitchFamily="18" charset="0"/>
                      </a:rPr>
                      <m:t>𝛿</m:t>
                    </m:r>
                  </m:oMath>
                </a14:m>
                <a:r>
                  <a:rPr lang="zh-CN" altLang="en-US"/>
                  <a:t>函数的和。</a:t>
                </a:r>
              </a:p>
            </p:txBody>
          </p:sp>
        </mc:Choice>
        <mc:Fallback xmlns="">
          <p:sp>
            <p:nvSpPr>
              <p:cNvPr id="6" name="文本框 5">
                <a:extLst>
                  <a:ext uri="{FF2B5EF4-FFF2-40B4-BE49-F238E27FC236}">
                    <a16:creationId xmlns:a16="http://schemas.microsoft.com/office/drawing/2014/main" id="{CB4DC718-1F8F-AED5-81F8-63CE78763638}"/>
                  </a:ext>
                </a:extLst>
              </p:cNvPr>
              <p:cNvSpPr txBox="1">
                <a:spLocks noRot="1" noChangeAspect="1" noMove="1" noResize="1" noEditPoints="1" noAdjustHandles="1" noChangeArrowheads="1" noChangeShapeType="1" noTextEdit="1"/>
              </p:cNvSpPr>
              <p:nvPr/>
            </p:nvSpPr>
            <p:spPr>
              <a:xfrm>
                <a:off x="381369" y="2465258"/>
                <a:ext cx="10275668" cy="2752357"/>
              </a:xfrm>
              <a:prstGeom prst="rect">
                <a:avLst/>
              </a:prstGeom>
              <a:blipFill>
                <a:blip r:embed="rId4"/>
                <a:stretch>
                  <a:fillRect l="-415" r="-356" b="-2655"/>
                </a:stretch>
              </a:blipFill>
            </p:spPr>
            <p:txBody>
              <a:bodyPr/>
              <a:lstStyle/>
              <a:p>
                <a:r>
                  <a:rPr lang="zh-CN" altLang="en-US">
                    <a:noFill/>
                  </a:rPr>
                  <a:t> </a:t>
                </a:r>
              </a:p>
            </p:txBody>
          </p:sp>
        </mc:Fallback>
      </mc:AlternateContent>
      <p:cxnSp>
        <p:nvCxnSpPr>
          <p:cNvPr id="7" name="直接连接符 6">
            <a:extLst>
              <a:ext uri="{FF2B5EF4-FFF2-40B4-BE49-F238E27FC236}">
                <a16:creationId xmlns:a16="http://schemas.microsoft.com/office/drawing/2014/main" id="{4B42034B-6B60-40FC-993D-85A6A1CE2BC7}"/>
              </a:ext>
            </a:extLst>
          </p:cNvPr>
          <p:cNvCxnSpPr/>
          <p:nvPr/>
        </p:nvCxnSpPr>
        <p:spPr>
          <a:xfrm>
            <a:off x="2088975" y="5735320"/>
            <a:ext cx="7375065"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03CF490F-0BD3-45C3-928C-E4443BE81319}"/>
              </a:ext>
            </a:extLst>
          </p:cNvPr>
          <p:cNvCxnSpPr/>
          <p:nvPr/>
        </p:nvCxnSpPr>
        <p:spPr>
          <a:xfrm>
            <a:off x="2428240" y="5476240"/>
            <a:ext cx="0" cy="25908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546E8D52-F87E-4883-AE29-6DA44A821BA7}"/>
              </a:ext>
            </a:extLst>
          </p:cNvPr>
          <p:cNvCxnSpPr/>
          <p:nvPr/>
        </p:nvCxnSpPr>
        <p:spPr>
          <a:xfrm>
            <a:off x="2722880" y="5476240"/>
            <a:ext cx="0" cy="25908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26BBF775-59B9-49E1-8BBA-5D19836CCA7A}"/>
              </a:ext>
            </a:extLst>
          </p:cNvPr>
          <p:cNvCxnSpPr/>
          <p:nvPr/>
        </p:nvCxnSpPr>
        <p:spPr>
          <a:xfrm>
            <a:off x="3002280" y="5476240"/>
            <a:ext cx="0" cy="25908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F5E5E29A-9DC2-4613-B280-9322FB42FB3D}"/>
              </a:ext>
            </a:extLst>
          </p:cNvPr>
          <p:cNvCxnSpPr/>
          <p:nvPr/>
        </p:nvCxnSpPr>
        <p:spPr>
          <a:xfrm>
            <a:off x="3281680" y="5476240"/>
            <a:ext cx="0" cy="25908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39831985-DB94-4F8F-8002-49699C502744}"/>
              </a:ext>
            </a:extLst>
          </p:cNvPr>
          <p:cNvCxnSpPr/>
          <p:nvPr/>
        </p:nvCxnSpPr>
        <p:spPr>
          <a:xfrm>
            <a:off x="3566160" y="5476240"/>
            <a:ext cx="0" cy="25908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84C724EB-CBE9-4BB7-8E11-D8FB74A4816C}"/>
              </a:ext>
            </a:extLst>
          </p:cNvPr>
          <p:cNvCxnSpPr/>
          <p:nvPr/>
        </p:nvCxnSpPr>
        <p:spPr>
          <a:xfrm>
            <a:off x="3860800" y="5476240"/>
            <a:ext cx="0" cy="25908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DF216770-CBAB-4907-BFD3-ABC507926B61}"/>
              </a:ext>
            </a:extLst>
          </p:cNvPr>
          <p:cNvCxnSpPr/>
          <p:nvPr/>
        </p:nvCxnSpPr>
        <p:spPr>
          <a:xfrm>
            <a:off x="4140200" y="5476240"/>
            <a:ext cx="0" cy="25908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449781BA-2D28-4159-88E2-04520A9174A1}"/>
              </a:ext>
            </a:extLst>
          </p:cNvPr>
          <p:cNvCxnSpPr/>
          <p:nvPr/>
        </p:nvCxnSpPr>
        <p:spPr>
          <a:xfrm>
            <a:off x="4419600" y="5476240"/>
            <a:ext cx="0" cy="25908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AA841310-CEA0-4031-8EAF-B9788AD1456C}"/>
              </a:ext>
            </a:extLst>
          </p:cNvPr>
          <p:cNvCxnSpPr/>
          <p:nvPr/>
        </p:nvCxnSpPr>
        <p:spPr>
          <a:xfrm>
            <a:off x="4688840" y="5476240"/>
            <a:ext cx="0" cy="25908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76B0002C-0A36-42CF-8C27-B5E01674FFF2}"/>
              </a:ext>
            </a:extLst>
          </p:cNvPr>
          <p:cNvCxnSpPr/>
          <p:nvPr/>
        </p:nvCxnSpPr>
        <p:spPr>
          <a:xfrm>
            <a:off x="4983480" y="5476240"/>
            <a:ext cx="0" cy="25908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CC5A5C72-F82C-4B29-BAFA-B930A2769375}"/>
              </a:ext>
            </a:extLst>
          </p:cNvPr>
          <p:cNvCxnSpPr/>
          <p:nvPr/>
        </p:nvCxnSpPr>
        <p:spPr>
          <a:xfrm>
            <a:off x="5262880" y="5476240"/>
            <a:ext cx="0" cy="25908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A8012B25-7537-4E09-884C-4D2857E5BAF7}"/>
              </a:ext>
            </a:extLst>
          </p:cNvPr>
          <p:cNvCxnSpPr/>
          <p:nvPr/>
        </p:nvCxnSpPr>
        <p:spPr>
          <a:xfrm>
            <a:off x="5542280" y="5476240"/>
            <a:ext cx="0" cy="25908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99800221-63EF-440F-A814-A5DA24302CD3}"/>
              </a:ext>
            </a:extLst>
          </p:cNvPr>
          <p:cNvCxnSpPr/>
          <p:nvPr/>
        </p:nvCxnSpPr>
        <p:spPr>
          <a:xfrm>
            <a:off x="5842000" y="5476240"/>
            <a:ext cx="0" cy="25908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B8E9D679-F28D-4EBD-B748-29210200CF1C}"/>
              </a:ext>
            </a:extLst>
          </p:cNvPr>
          <p:cNvCxnSpPr/>
          <p:nvPr/>
        </p:nvCxnSpPr>
        <p:spPr>
          <a:xfrm>
            <a:off x="6126480" y="5476240"/>
            <a:ext cx="0" cy="25908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4FDD2953-B6FB-47DA-9F52-4909E0395865}"/>
              </a:ext>
            </a:extLst>
          </p:cNvPr>
          <p:cNvCxnSpPr/>
          <p:nvPr/>
        </p:nvCxnSpPr>
        <p:spPr>
          <a:xfrm>
            <a:off x="6421120" y="5476240"/>
            <a:ext cx="0" cy="25908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0D25003C-DA55-460C-A714-F323B7E64837}"/>
              </a:ext>
            </a:extLst>
          </p:cNvPr>
          <p:cNvCxnSpPr/>
          <p:nvPr/>
        </p:nvCxnSpPr>
        <p:spPr>
          <a:xfrm>
            <a:off x="6700520" y="5476240"/>
            <a:ext cx="0" cy="25908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F04EE90D-8662-4745-8016-8A6CAF1EBA95}"/>
              </a:ext>
            </a:extLst>
          </p:cNvPr>
          <p:cNvCxnSpPr/>
          <p:nvPr/>
        </p:nvCxnSpPr>
        <p:spPr>
          <a:xfrm>
            <a:off x="6979920" y="5476240"/>
            <a:ext cx="0" cy="25908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EDA2E5F7-B2FA-4DBB-9FDA-BDA247548E48}"/>
              </a:ext>
            </a:extLst>
          </p:cNvPr>
          <p:cNvCxnSpPr/>
          <p:nvPr/>
        </p:nvCxnSpPr>
        <p:spPr>
          <a:xfrm>
            <a:off x="7249160" y="5476240"/>
            <a:ext cx="0" cy="25908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9B227BD2-BA1E-4918-899D-0FE5016E6343}"/>
              </a:ext>
            </a:extLst>
          </p:cNvPr>
          <p:cNvCxnSpPr/>
          <p:nvPr/>
        </p:nvCxnSpPr>
        <p:spPr>
          <a:xfrm>
            <a:off x="7543800" y="5476240"/>
            <a:ext cx="0" cy="25908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F5953781-1DB2-4144-9CF6-4318EB144B79}"/>
              </a:ext>
            </a:extLst>
          </p:cNvPr>
          <p:cNvCxnSpPr/>
          <p:nvPr/>
        </p:nvCxnSpPr>
        <p:spPr>
          <a:xfrm>
            <a:off x="7823200" y="5476240"/>
            <a:ext cx="0" cy="25908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6A9470A0-8711-49EE-BB4F-BC3BBE20A10E}"/>
              </a:ext>
            </a:extLst>
          </p:cNvPr>
          <p:cNvCxnSpPr/>
          <p:nvPr/>
        </p:nvCxnSpPr>
        <p:spPr>
          <a:xfrm>
            <a:off x="8102600" y="5476240"/>
            <a:ext cx="0" cy="259080"/>
          </a:xfrm>
          <a:prstGeom prst="line">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257238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标题 22">
            <a:extLst>
              <a:ext uri="{FF2B5EF4-FFF2-40B4-BE49-F238E27FC236}">
                <a16:creationId xmlns:a16="http://schemas.microsoft.com/office/drawing/2014/main" id="{A048031C-ACCD-4F47-AC1D-F55A1029665D}"/>
              </a:ext>
            </a:extLst>
          </p:cNvPr>
          <p:cNvSpPr>
            <a:spLocks noGrp="1"/>
          </p:cNvSpPr>
          <p:nvPr>
            <p:ph type="title"/>
          </p:nvPr>
        </p:nvSpPr>
        <p:spPr/>
        <p:txBody>
          <a:bodyPr/>
          <a:lstStyle/>
          <a:p>
            <a:r>
              <a:rPr lang="en-US" altLang="zh-CN" dirty="0">
                <a:latin typeface="Arial" panose="020B0604020202020204" pitchFamily="34" charset="0"/>
                <a:ea typeface="微软雅黑" panose="020B0503020204020204" pitchFamily="34" charset="-122"/>
              </a:rPr>
              <a:t>CFT</a:t>
            </a:r>
            <a:r>
              <a:rPr lang="zh-CN" altLang="en-US" dirty="0">
                <a:latin typeface="Arial" panose="020B0604020202020204" pitchFamily="34" charset="0"/>
                <a:ea typeface="微软雅黑" panose="020B0503020204020204" pitchFamily="34" charset="-122"/>
              </a:rPr>
              <a:t>推导</a:t>
            </a:r>
            <a:r>
              <a:rPr lang="en-US" altLang="zh-CN" dirty="0">
                <a:latin typeface="Arial" panose="020B0604020202020204" pitchFamily="34" charset="0"/>
                <a:ea typeface="微软雅黑" panose="020B0503020204020204" pitchFamily="34" charset="-122"/>
              </a:rPr>
              <a:t>DTFT</a:t>
            </a:r>
            <a:r>
              <a:rPr lang="zh-CN" altLang="en-US" dirty="0">
                <a:latin typeface="Arial" panose="020B0604020202020204" pitchFamily="34" charset="0"/>
                <a:ea typeface="微软雅黑" panose="020B0503020204020204" pitchFamily="34" charset="-122"/>
              </a:rPr>
              <a:t>的证明</a:t>
            </a:r>
          </a:p>
        </p:txBody>
      </p:sp>
      <p:pic>
        <p:nvPicPr>
          <p:cNvPr id="5" name="图片 4">
            <a:extLst>
              <a:ext uri="{FF2B5EF4-FFF2-40B4-BE49-F238E27FC236}">
                <a16:creationId xmlns:a16="http://schemas.microsoft.com/office/drawing/2014/main" id="{351C826B-A329-5FB1-76D0-EED9DD1AA2A9}"/>
              </a:ext>
            </a:extLst>
          </p:cNvPr>
          <p:cNvPicPr>
            <a:picLocks noChangeAspect="1"/>
          </p:cNvPicPr>
          <p:nvPr/>
        </p:nvPicPr>
        <p:blipFill>
          <a:blip r:embed="rId2"/>
          <a:stretch>
            <a:fillRect/>
          </a:stretch>
        </p:blipFill>
        <p:spPr>
          <a:xfrm>
            <a:off x="327087" y="1532771"/>
            <a:ext cx="5225782" cy="4309965"/>
          </a:xfrm>
          <a:prstGeom prst="rect">
            <a:avLst/>
          </a:prstGeom>
          <a:ln>
            <a:solidFill>
              <a:schemeClr val="tx1"/>
            </a:solidFill>
          </a:ln>
        </p:spPr>
      </p:pic>
      <p:pic>
        <p:nvPicPr>
          <p:cNvPr id="7" name="图片 6">
            <a:extLst>
              <a:ext uri="{FF2B5EF4-FFF2-40B4-BE49-F238E27FC236}">
                <a16:creationId xmlns:a16="http://schemas.microsoft.com/office/drawing/2014/main" id="{B40CCA38-7624-A0E4-B51C-588A52629115}"/>
              </a:ext>
            </a:extLst>
          </p:cNvPr>
          <p:cNvPicPr>
            <a:picLocks noChangeAspect="1"/>
          </p:cNvPicPr>
          <p:nvPr/>
        </p:nvPicPr>
        <p:blipFill>
          <a:blip r:embed="rId3"/>
          <a:stretch>
            <a:fillRect/>
          </a:stretch>
        </p:blipFill>
        <p:spPr>
          <a:xfrm>
            <a:off x="5795585" y="2121392"/>
            <a:ext cx="6210027" cy="3133499"/>
          </a:xfrm>
          <a:prstGeom prst="rect">
            <a:avLst/>
          </a:prstGeom>
          <a:ln>
            <a:solidFill>
              <a:schemeClr val="tx1"/>
            </a:solidFill>
          </a:ln>
        </p:spPr>
      </p:pic>
    </p:spTree>
    <p:extLst>
      <p:ext uri="{BB962C8B-B14F-4D97-AF65-F5344CB8AC3E}">
        <p14:creationId xmlns:p14="http://schemas.microsoft.com/office/powerpoint/2010/main" val="2016658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标题 22">
            <a:extLst>
              <a:ext uri="{FF2B5EF4-FFF2-40B4-BE49-F238E27FC236}">
                <a16:creationId xmlns:a16="http://schemas.microsoft.com/office/drawing/2014/main" id="{A048031C-ACCD-4F47-AC1D-F55A1029665D}"/>
              </a:ext>
            </a:extLst>
          </p:cNvPr>
          <p:cNvSpPr>
            <a:spLocks noGrp="1"/>
          </p:cNvSpPr>
          <p:nvPr>
            <p:ph type="title"/>
          </p:nvPr>
        </p:nvSpPr>
        <p:spPr/>
        <p:txBody>
          <a:bodyPr/>
          <a:lstStyle/>
          <a:p>
            <a:r>
              <a:rPr lang="zh-CN" altLang="en-US">
                <a:latin typeface="Arial" panose="020B0604020202020204" pitchFamily="34" charset="0"/>
                <a:ea typeface="微软雅黑" panose="020B0503020204020204" pitchFamily="34" charset="-122"/>
              </a:rPr>
              <a:t>傅里叶级数 （</a:t>
            </a:r>
            <a:r>
              <a:rPr lang="en-US" altLang="zh-CN">
                <a:latin typeface="Arial" panose="020B0604020202020204" pitchFamily="34" charset="0"/>
                <a:ea typeface="微软雅黑" panose="020B0503020204020204" pitchFamily="34" charset="-122"/>
              </a:rPr>
              <a:t>Fourier Series, FS</a:t>
            </a:r>
            <a:r>
              <a:rPr lang="zh-CN" altLang="en-US">
                <a:latin typeface="Arial" panose="020B0604020202020204" pitchFamily="34" charset="0"/>
                <a:ea typeface="微软雅黑" panose="020B0503020204020204" pitchFamily="34" charset="-122"/>
              </a:rPr>
              <a:t>）</a:t>
            </a:r>
            <a:endParaRPr lang="zh-CN" altLang="en-US" dirty="0">
              <a:latin typeface="Arial" panose="020B0604020202020204" pitchFamily="34" charset="0"/>
              <a:ea typeface="微软雅黑" panose="020B0503020204020204" pitchFamily="34" charset="-122"/>
            </a:endParaRPr>
          </a:p>
        </p:txBody>
      </p:sp>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3C987079-0142-5972-C879-A9D80CFB4F56}"/>
                  </a:ext>
                </a:extLst>
              </p:cNvPr>
              <p:cNvSpPr txBox="1"/>
              <p:nvPr/>
            </p:nvSpPr>
            <p:spPr>
              <a:xfrm>
                <a:off x="381368" y="1526193"/>
                <a:ext cx="8505085" cy="508537"/>
              </a:xfrm>
              <a:prstGeom prst="rect">
                <a:avLst/>
              </a:prstGeom>
              <a:noFill/>
            </p:spPr>
            <p:txBody>
              <a:bodyPr wrap="none" rtlCol="0">
                <a:spAutoFit/>
              </a:bodyPr>
              <a:lstStyle/>
              <a:p>
                <a:r>
                  <a:rPr lang="zh-CN" altLang="en-US" dirty="0"/>
                  <a:t>适用情形：时域空间采样是无穷精度但是有限宽的。假设采样范围为</a:t>
                </a:r>
                <a14:m>
                  <m:oMath xmlns:m="http://schemas.openxmlformats.org/officeDocument/2006/math">
                    <m:r>
                      <a:rPr lang="en-US" altLang="zh-CN" b="0" i="1" smtClean="0">
                        <a:latin typeface="Cambria Math" panose="02040503050406030204" pitchFamily="18" charset="0"/>
                      </a:rPr>
                      <m:t>𝑥</m:t>
                    </m:r>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m:rPr>
                            <m:sty m:val="p"/>
                          </m:rPr>
                          <a:rPr lang="en-US" altLang="zh-CN" i="1">
                            <a:latin typeface="Cambria Math" panose="02040503050406030204" pitchFamily="18" charset="0"/>
                          </a:rPr>
                          <m:t>T</m:t>
                        </m:r>
                      </m:num>
                      <m:den>
                        <m:r>
                          <a:rPr lang="en-US" altLang="zh-CN" b="0" i="1" smtClean="0">
                            <a:latin typeface="Cambria Math" panose="02040503050406030204" pitchFamily="18" charset="0"/>
                          </a:rPr>
                          <m:t>2</m:t>
                        </m:r>
                      </m:den>
                    </m:f>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𝑇</m:t>
                        </m:r>
                      </m:num>
                      <m:den>
                        <m:r>
                          <a:rPr lang="en-US" altLang="zh-CN" b="0" i="1" smtClean="0">
                            <a:latin typeface="Cambria Math" panose="02040503050406030204" pitchFamily="18" charset="0"/>
                          </a:rPr>
                          <m:t>2</m:t>
                        </m:r>
                      </m:den>
                    </m:f>
                    <m:r>
                      <a:rPr lang="en-US" altLang="zh-CN" b="0" i="1" smtClean="0">
                        <a:latin typeface="Cambria Math" panose="02040503050406030204" pitchFamily="18" charset="0"/>
                      </a:rPr>
                      <m:t>]</m:t>
                    </m:r>
                    <m:r>
                      <a:rPr lang="zh-CN" altLang="en-US" i="1">
                        <a:latin typeface="Cambria Math" panose="02040503050406030204" pitchFamily="18" charset="0"/>
                      </a:rPr>
                      <m:t>。</m:t>
                    </m:r>
                  </m:oMath>
                </a14:m>
                <a:endParaRPr lang="zh-CN" altLang="en-US" dirty="0"/>
              </a:p>
            </p:txBody>
          </p:sp>
        </mc:Choice>
        <mc:Fallback xmlns="">
          <p:sp>
            <p:nvSpPr>
              <p:cNvPr id="2" name="文本框 1">
                <a:extLst>
                  <a:ext uri="{FF2B5EF4-FFF2-40B4-BE49-F238E27FC236}">
                    <a16:creationId xmlns:a16="http://schemas.microsoft.com/office/drawing/2014/main" id="{3C987079-0142-5972-C879-A9D80CFB4F56}"/>
                  </a:ext>
                </a:extLst>
              </p:cNvPr>
              <p:cNvSpPr txBox="1">
                <a:spLocks noRot="1" noChangeAspect="1" noMove="1" noResize="1" noEditPoints="1" noAdjustHandles="1" noChangeArrowheads="1" noChangeShapeType="1" noTextEdit="1"/>
              </p:cNvSpPr>
              <p:nvPr/>
            </p:nvSpPr>
            <p:spPr>
              <a:xfrm>
                <a:off x="381368" y="1526193"/>
                <a:ext cx="8505085" cy="508537"/>
              </a:xfrm>
              <a:prstGeom prst="rect">
                <a:avLst/>
              </a:prstGeom>
              <a:blipFill>
                <a:blip r:embed="rId2"/>
                <a:stretch>
                  <a:fillRect l="-645" b="-2381"/>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820B7705-483D-BAE8-7341-94EC363D9633}"/>
              </a:ext>
            </a:extLst>
          </p:cNvPr>
          <p:cNvPicPr>
            <a:picLocks noChangeAspect="1"/>
          </p:cNvPicPr>
          <p:nvPr/>
        </p:nvPicPr>
        <p:blipFill>
          <a:blip r:embed="rId3"/>
          <a:stretch>
            <a:fillRect/>
          </a:stretch>
        </p:blipFill>
        <p:spPr>
          <a:xfrm>
            <a:off x="3762255" y="3477487"/>
            <a:ext cx="4667490" cy="806491"/>
          </a:xfrm>
          <a:prstGeom prst="rect">
            <a:avLst/>
          </a:prstGeom>
          <a:ln>
            <a:solidFill>
              <a:schemeClr val="tx1"/>
            </a:solidFill>
          </a:ln>
        </p:spPr>
      </p:pic>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8AAAB410-FB3A-FEEA-1E69-9C7AADD58E8B}"/>
                  </a:ext>
                </a:extLst>
              </p:cNvPr>
              <p:cNvSpPr txBox="1"/>
              <p:nvPr/>
            </p:nvSpPr>
            <p:spPr>
              <a:xfrm>
                <a:off x="381368" y="2275973"/>
                <a:ext cx="10295403" cy="646331"/>
              </a:xfrm>
              <a:prstGeom prst="rect">
                <a:avLst/>
              </a:prstGeom>
              <a:noFill/>
            </p:spPr>
            <p:txBody>
              <a:bodyPr wrap="square" rtlCol="0">
                <a:spAutoFit/>
              </a:bodyPr>
              <a:lstStyle/>
              <a:p>
                <a:r>
                  <a:rPr lang="zh-CN" altLang="en-US"/>
                  <a:t>因为采样区域有限宽，因此我们着重考虑的是可以通过采样确定周期的函数，即它们的周期为</a:t>
                </a:r>
                <a:r>
                  <a:rPr lang="en-US" altLang="zh-CN"/>
                  <a:t>T/k</a:t>
                </a:r>
                <a:r>
                  <a:rPr lang="zh-CN" altLang="en-US"/>
                  <a:t>，因此频率是离散的、无界的，且为</a:t>
                </a:r>
                <a:r>
                  <a:rPr lang="en-US" altLang="zh-CN"/>
                  <a:t>k/T</a:t>
                </a:r>
                <a:r>
                  <a:rPr lang="zh-CN" altLang="en-US"/>
                  <a:t>。设第</a:t>
                </a:r>
                <a:r>
                  <a:rPr lang="en-US" altLang="zh-CN"/>
                  <a:t>k</a:t>
                </a:r>
                <a:r>
                  <a:rPr lang="zh-CN" altLang="en-US"/>
                  <a:t>个频率值为</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𝑐</m:t>
                        </m:r>
                      </m:e>
                      <m:sub>
                        <m:r>
                          <a:rPr lang="en-US" altLang="zh-CN" b="0" i="1" smtClean="0">
                            <a:latin typeface="Cambria Math" panose="02040503050406030204" pitchFamily="18" charset="0"/>
                          </a:rPr>
                          <m:t>𝑘</m:t>
                        </m:r>
                      </m:sub>
                    </m:sSub>
                  </m:oMath>
                </a14:m>
                <a:r>
                  <a:rPr lang="zh-CN" altLang="en-US"/>
                  <a:t>（傅里叶系数）。</a:t>
                </a:r>
              </a:p>
            </p:txBody>
          </p:sp>
        </mc:Choice>
        <mc:Fallback xmlns="">
          <p:sp>
            <p:nvSpPr>
              <p:cNvPr id="5" name="文本框 4">
                <a:extLst>
                  <a:ext uri="{FF2B5EF4-FFF2-40B4-BE49-F238E27FC236}">
                    <a16:creationId xmlns:a16="http://schemas.microsoft.com/office/drawing/2014/main" id="{8AAAB410-FB3A-FEEA-1E69-9C7AADD58E8B}"/>
                  </a:ext>
                </a:extLst>
              </p:cNvPr>
              <p:cNvSpPr txBox="1">
                <a:spLocks noRot="1" noChangeAspect="1" noMove="1" noResize="1" noEditPoints="1" noAdjustHandles="1" noChangeArrowheads="1" noChangeShapeType="1" noTextEdit="1"/>
              </p:cNvSpPr>
              <p:nvPr/>
            </p:nvSpPr>
            <p:spPr>
              <a:xfrm>
                <a:off x="381368" y="2275973"/>
                <a:ext cx="10295403" cy="646331"/>
              </a:xfrm>
              <a:prstGeom prst="rect">
                <a:avLst/>
              </a:prstGeom>
              <a:blipFill>
                <a:blip r:embed="rId4"/>
                <a:stretch>
                  <a:fillRect l="-533" t="-4717" b="-14151"/>
                </a:stretch>
              </a:blipFill>
            </p:spPr>
            <p:txBody>
              <a:bodyPr/>
              <a:lstStyle/>
              <a:p>
                <a:r>
                  <a:rPr lang="zh-CN" altLang="en-US">
                    <a:noFill/>
                  </a:rPr>
                  <a:t> </a:t>
                </a:r>
              </a:p>
            </p:txBody>
          </p:sp>
        </mc:Fallback>
      </mc:AlternateContent>
      <p:pic>
        <p:nvPicPr>
          <p:cNvPr id="7" name="图片 6">
            <a:extLst>
              <a:ext uri="{FF2B5EF4-FFF2-40B4-BE49-F238E27FC236}">
                <a16:creationId xmlns:a16="http://schemas.microsoft.com/office/drawing/2014/main" id="{1374693C-0F89-94A7-4B84-B337ECFEAF2C}"/>
              </a:ext>
            </a:extLst>
          </p:cNvPr>
          <p:cNvPicPr>
            <a:picLocks noChangeAspect="1"/>
          </p:cNvPicPr>
          <p:nvPr/>
        </p:nvPicPr>
        <p:blipFill>
          <a:blip r:embed="rId5"/>
          <a:stretch>
            <a:fillRect/>
          </a:stretch>
        </p:blipFill>
        <p:spPr>
          <a:xfrm>
            <a:off x="4571921" y="4957888"/>
            <a:ext cx="3048157" cy="762039"/>
          </a:xfrm>
          <a:prstGeom prst="rect">
            <a:avLst/>
          </a:prstGeom>
          <a:ln>
            <a:solidFill>
              <a:schemeClr val="tx1"/>
            </a:solidFill>
          </a:ln>
        </p:spPr>
      </p:pic>
      <p:sp>
        <p:nvSpPr>
          <p:cNvPr id="8" name="文本框 7">
            <a:extLst>
              <a:ext uri="{FF2B5EF4-FFF2-40B4-BE49-F238E27FC236}">
                <a16:creationId xmlns:a16="http://schemas.microsoft.com/office/drawing/2014/main" id="{2BB839E6-EDAC-E931-564A-388D41D0C3AF}"/>
              </a:ext>
            </a:extLst>
          </p:cNvPr>
          <p:cNvSpPr txBox="1"/>
          <p:nvPr/>
        </p:nvSpPr>
        <p:spPr>
          <a:xfrm>
            <a:off x="1974441" y="3709636"/>
            <a:ext cx="1569660" cy="369332"/>
          </a:xfrm>
          <a:prstGeom prst="rect">
            <a:avLst/>
          </a:prstGeom>
          <a:noFill/>
        </p:spPr>
        <p:txBody>
          <a:bodyPr wrap="none" rtlCol="0">
            <a:spAutoFit/>
          </a:bodyPr>
          <a:lstStyle/>
          <a:p>
            <a:r>
              <a:rPr lang="zh-CN" altLang="en-US"/>
              <a:t>傅里叶变换：</a:t>
            </a:r>
          </a:p>
        </p:txBody>
      </p:sp>
      <p:sp>
        <p:nvSpPr>
          <p:cNvPr id="9" name="文本框 8">
            <a:extLst>
              <a:ext uri="{FF2B5EF4-FFF2-40B4-BE49-F238E27FC236}">
                <a16:creationId xmlns:a16="http://schemas.microsoft.com/office/drawing/2014/main" id="{390DB7BC-0337-BCF4-937E-9964D21D0686}"/>
              </a:ext>
            </a:extLst>
          </p:cNvPr>
          <p:cNvSpPr txBox="1"/>
          <p:nvPr/>
        </p:nvSpPr>
        <p:spPr>
          <a:xfrm>
            <a:off x="1743608" y="5193882"/>
            <a:ext cx="1800493" cy="369332"/>
          </a:xfrm>
          <a:prstGeom prst="rect">
            <a:avLst/>
          </a:prstGeom>
          <a:noFill/>
        </p:spPr>
        <p:txBody>
          <a:bodyPr wrap="none" rtlCol="0">
            <a:spAutoFit/>
          </a:bodyPr>
          <a:lstStyle/>
          <a:p>
            <a:r>
              <a:rPr lang="zh-CN" altLang="en-US"/>
              <a:t>傅里叶逆变换：</a:t>
            </a:r>
          </a:p>
        </p:txBody>
      </p:sp>
      <p:cxnSp>
        <p:nvCxnSpPr>
          <p:cNvPr id="10" name="直接连接符 9">
            <a:extLst>
              <a:ext uri="{FF2B5EF4-FFF2-40B4-BE49-F238E27FC236}">
                <a16:creationId xmlns:a16="http://schemas.microsoft.com/office/drawing/2014/main" id="{3F77E258-49FF-4B7F-9E03-FC4615FB8970}"/>
              </a:ext>
            </a:extLst>
          </p:cNvPr>
          <p:cNvCxnSpPr/>
          <p:nvPr/>
        </p:nvCxnSpPr>
        <p:spPr>
          <a:xfrm>
            <a:off x="2083895" y="6314440"/>
            <a:ext cx="7375065"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A0405072-974E-4D1A-AD73-A033BCF4A07C}"/>
              </a:ext>
            </a:extLst>
          </p:cNvPr>
          <p:cNvCxnSpPr/>
          <p:nvPr/>
        </p:nvCxnSpPr>
        <p:spPr>
          <a:xfrm>
            <a:off x="2423160" y="6055360"/>
            <a:ext cx="0" cy="25908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D8A40348-EC08-45DF-AE1C-167B3353655B}"/>
              </a:ext>
            </a:extLst>
          </p:cNvPr>
          <p:cNvCxnSpPr/>
          <p:nvPr/>
        </p:nvCxnSpPr>
        <p:spPr>
          <a:xfrm>
            <a:off x="8097520" y="6055360"/>
            <a:ext cx="0" cy="259080"/>
          </a:xfrm>
          <a:prstGeom prst="line">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6653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标题 22">
            <a:extLst>
              <a:ext uri="{FF2B5EF4-FFF2-40B4-BE49-F238E27FC236}">
                <a16:creationId xmlns:a16="http://schemas.microsoft.com/office/drawing/2014/main" id="{A048031C-ACCD-4F47-AC1D-F55A1029665D}"/>
              </a:ext>
            </a:extLst>
          </p:cNvPr>
          <p:cNvSpPr>
            <a:spLocks noGrp="1"/>
          </p:cNvSpPr>
          <p:nvPr>
            <p:ph type="title"/>
          </p:nvPr>
        </p:nvSpPr>
        <p:spPr/>
        <p:txBody>
          <a:bodyPr/>
          <a:lstStyle/>
          <a:p>
            <a:r>
              <a:rPr lang="zh-CN" altLang="en-US">
                <a:latin typeface="Arial" panose="020B0604020202020204" pitchFamily="34" charset="0"/>
                <a:ea typeface="微软雅黑" panose="020B0503020204020204" pitchFamily="34" charset="-122"/>
              </a:rPr>
              <a:t>对</a:t>
            </a:r>
            <a:r>
              <a:rPr lang="en-US" altLang="zh-CN">
                <a:latin typeface="Arial" panose="020B0604020202020204" pitchFamily="34" charset="0"/>
                <a:ea typeface="微软雅黑" panose="020B0503020204020204" pitchFamily="34" charset="-122"/>
              </a:rPr>
              <a:t>FS</a:t>
            </a:r>
            <a:r>
              <a:rPr lang="zh-CN" altLang="en-US">
                <a:latin typeface="Arial" panose="020B0604020202020204" pitchFamily="34" charset="0"/>
                <a:ea typeface="微软雅黑" panose="020B0503020204020204" pitchFamily="34" charset="-122"/>
              </a:rPr>
              <a:t>的理解</a:t>
            </a:r>
            <a:endParaRPr lang="zh-CN" altLang="en-US" dirty="0">
              <a:latin typeface="Arial" panose="020B0604020202020204" pitchFamily="34" charset="0"/>
              <a:ea typeface="微软雅黑" panose="020B0503020204020204" pitchFamily="34" charset="-122"/>
            </a:endParaRPr>
          </a:p>
        </p:txBody>
      </p:sp>
      <p:sp>
        <p:nvSpPr>
          <p:cNvPr id="6" name="文本框 5">
            <a:extLst>
              <a:ext uri="{FF2B5EF4-FFF2-40B4-BE49-F238E27FC236}">
                <a16:creationId xmlns:a16="http://schemas.microsoft.com/office/drawing/2014/main" id="{CB4DC718-1F8F-AED5-81F8-63CE78763638}"/>
              </a:ext>
            </a:extLst>
          </p:cNvPr>
          <p:cNvSpPr txBox="1"/>
          <p:nvPr/>
        </p:nvSpPr>
        <p:spPr>
          <a:xfrm>
            <a:off x="381368" y="2919168"/>
            <a:ext cx="10275668" cy="1595309"/>
          </a:xfrm>
          <a:prstGeom prst="rect">
            <a:avLst/>
          </a:prstGeom>
          <a:noFill/>
        </p:spPr>
        <p:txBody>
          <a:bodyPr wrap="square" rtlCol="0">
            <a:spAutoFit/>
          </a:bodyPr>
          <a:lstStyle/>
          <a:p>
            <a:pPr marL="342900" indent="-342900">
              <a:lnSpc>
                <a:spcPct val="150000"/>
              </a:lnSpc>
              <a:spcBef>
                <a:spcPts val="2400"/>
              </a:spcBef>
              <a:buAutoNum type="arabicPeriod"/>
            </a:pPr>
            <a:r>
              <a:rPr lang="en-US" altLang="zh-CN"/>
              <a:t>FS</a:t>
            </a:r>
            <a:r>
              <a:rPr lang="zh-CN" altLang="en-US"/>
              <a:t>可以看作是把信号</a:t>
            </a:r>
            <a:r>
              <a:rPr lang="en-US" altLang="zh-CN"/>
              <a:t>g(x)</a:t>
            </a:r>
            <a:r>
              <a:rPr lang="zh-CN" altLang="en-US"/>
              <a:t>周期延拓后做</a:t>
            </a:r>
            <a:r>
              <a:rPr lang="en-US" altLang="zh-CN"/>
              <a:t>CFT</a:t>
            </a:r>
            <a:r>
              <a:rPr lang="zh-CN" altLang="en-US"/>
              <a:t>。当</a:t>
            </a:r>
            <a:r>
              <a:rPr lang="en-US" altLang="zh-CN"/>
              <a:t>g(x)</a:t>
            </a:r>
            <a:r>
              <a:rPr lang="zh-CN" altLang="en-US"/>
              <a:t>本身不是周期函数时，这种延拓会造成采样信号在某些点是间断的，并且会在间断点上产生一些假信号。</a:t>
            </a:r>
            <a:endParaRPr lang="en-US" altLang="zh-CN"/>
          </a:p>
          <a:p>
            <a:pPr marL="342900" indent="-342900">
              <a:lnSpc>
                <a:spcPct val="150000"/>
              </a:lnSpc>
              <a:spcBef>
                <a:spcPts val="2400"/>
              </a:spcBef>
              <a:buAutoNum type="arabicPeriod"/>
            </a:pPr>
            <a:r>
              <a:rPr lang="zh-CN" altLang="en-US"/>
              <a:t>假信号通常是衰减的，因此我们做完傅里叶变换后更关注峰值而不是衰减值。</a:t>
            </a:r>
          </a:p>
        </p:txBody>
      </p:sp>
      <p:pic>
        <p:nvPicPr>
          <p:cNvPr id="2" name="图片 1">
            <a:extLst>
              <a:ext uri="{FF2B5EF4-FFF2-40B4-BE49-F238E27FC236}">
                <a16:creationId xmlns:a16="http://schemas.microsoft.com/office/drawing/2014/main" id="{31462F58-2ABF-8830-1292-4EC17056A504}"/>
              </a:ext>
            </a:extLst>
          </p:cNvPr>
          <p:cNvPicPr>
            <a:picLocks noChangeAspect="1"/>
          </p:cNvPicPr>
          <p:nvPr/>
        </p:nvPicPr>
        <p:blipFill>
          <a:blip r:embed="rId2"/>
          <a:stretch>
            <a:fillRect/>
          </a:stretch>
        </p:blipFill>
        <p:spPr>
          <a:xfrm>
            <a:off x="1269036" y="1576323"/>
            <a:ext cx="4667490" cy="806491"/>
          </a:xfrm>
          <a:prstGeom prst="rect">
            <a:avLst/>
          </a:prstGeom>
          <a:ln>
            <a:solidFill>
              <a:schemeClr val="tx1"/>
            </a:solidFill>
          </a:ln>
        </p:spPr>
      </p:pic>
      <p:pic>
        <p:nvPicPr>
          <p:cNvPr id="3" name="图片 2">
            <a:extLst>
              <a:ext uri="{FF2B5EF4-FFF2-40B4-BE49-F238E27FC236}">
                <a16:creationId xmlns:a16="http://schemas.microsoft.com/office/drawing/2014/main" id="{FDBCD21D-D242-602C-67C4-40625655C4A8}"/>
              </a:ext>
            </a:extLst>
          </p:cNvPr>
          <p:cNvPicPr>
            <a:picLocks noChangeAspect="1"/>
          </p:cNvPicPr>
          <p:nvPr/>
        </p:nvPicPr>
        <p:blipFill>
          <a:blip r:embed="rId3"/>
          <a:stretch>
            <a:fillRect/>
          </a:stretch>
        </p:blipFill>
        <p:spPr>
          <a:xfrm>
            <a:off x="7078299" y="1576323"/>
            <a:ext cx="3225965" cy="806491"/>
          </a:xfrm>
          <a:prstGeom prst="rect">
            <a:avLst/>
          </a:prstGeom>
          <a:ln>
            <a:solidFill>
              <a:schemeClr val="tx1"/>
            </a:solidFill>
          </a:ln>
        </p:spPr>
      </p:pic>
      <p:cxnSp>
        <p:nvCxnSpPr>
          <p:cNvPr id="7" name="直接连接符 6">
            <a:extLst>
              <a:ext uri="{FF2B5EF4-FFF2-40B4-BE49-F238E27FC236}">
                <a16:creationId xmlns:a16="http://schemas.microsoft.com/office/drawing/2014/main" id="{103C3E51-B710-4561-90F3-BB1DF3F8FCB1}"/>
              </a:ext>
            </a:extLst>
          </p:cNvPr>
          <p:cNvCxnSpPr/>
          <p:nvPr/>
        </p:nvCxnSpPr>
        <p:spPr>
          <a:xfrm>
            <a:off x="2088975" y="5735320"/>
            <a:ext cx="7375065"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ACFC862C-E13E-49B7-BB4D-463F0BEDEB3E}"/>
              </a:ext>
            </a:extLst>
          </p:cNvPr>
          <p:cNvCxnSpPr/>
          <p:nvPr/>
        </p:nvCxnSpPr>
        <p:spPr>
          <a:xfrm>
            <a:off x="2428240" y="5476240"/>
            <a:ext cx="0" cy="25908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E9E01BEB-4B51-4EAE-8D0C-F6C58D36C082}"/>
              </a:ext>
            </a:extLst>
          </p:cNvPr>
          <p:cNvCxnSpPr/>
          <p:nvPr/>
        </p:nvCxnSpPr>
        <p:spPr>
          <a:xfrm>
            <a:off x="8102600" y="5476240"/>
            <a:ext cx="0" cy="259080"/>
          </a:xfrm>
          <a:prstGeom prst="line">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1322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标题 22">
            <a:extLst>
              <a:ext uri="{FF2B5EF4-FFF2-40B4-BE49-F238E27FC236}">
                <a16:creationId xmlns:a16="http://schemas.microsoft.com/office/drawing/2014/main" id="{A048031C-ACCD-4F47-AC1D-F55A1029665D}"/>
              </a:ext>
            </a:extLst>
          </p:cNvPr>
          <p:cNvSpPr>
            <a:spLocks noGrp="1"/>
          </p:cNvSpPr>
          <p:nvPr>
            <p:ph type="title"/>
          </p:nvPr>
        </p:nvSpPr>
        <p:spPr/>
        <p:txBody>
          <a:bodyPr/>
          <a:lstStyle/>
          <a:p>
            <a:r>
              <a:rPr lang="zh-CN" altLang="en-US">
                <a:latin typeface="Arial" panose="020B0604020202020204" pitchFamily="34" charset="0"/>
                <a:ea typeface="微软雅黑" panose="020B0503020204020204" pitchFamily="34" charset="-122"/>
              </a:rPr>
              <a:t>离散傅里叶变换（</a:t>
            </a:r>
            <a:r>
              <a:rPr lang="en-US" altLang="zh-CN">
                <a:latin typeface="Arial" panose="020B0604020202020204" pitchFamily="34" charset="0"/>
                <a:ea typeface="微软雅黑" panose="020B0503020204020204" pitchFamily="34" charset="-122"/>
              </a:rPr>
              <a:t>DFT</a:t>
            </a:r>
            <a:r>
              <a:rPr lang="zh-CN" altLang="en-US">
                <a:latin typeface="Arial" panose="020B0604020202020204" pitchFamily="34" charset="0"/>
                <a:ea typeface="微软雅黑" panose="020B0503020204020204" pitchFamily="34" charset="-122"/>
              </a:rPr>
              <a:t>）</a:t>
            </a:r>
            <a:endParaRPr lang="zh-CN" altLang="en-US" dirty="0">
              <a:latin typeface="Arial" panose="020B0604020202020204" pitchFamily="34" charset="0"/>
              <a:ea typeface="微软雅黑" panose="020B0503020204020204" pitchFamily="34" charset="-122"/>
            </a:endParaRPr>
          </a:p>
        </p:txBody>
      </p:sp>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8BC1CDCF-1221-855A-4E2A-F53D00A66219}"/>
                  </a:ext>
                </a:extLst>
              </p:cNvPr>
              <p:cNvSpPr txBox="1"/>
              <p:nvPr/>
            </p:nvSpPr>
            <p:spPr>
              <a:xfrm>
                <a:off x="381368" y="1526193"/>
                <a:ext cx="8080545" cy="534505"/>
              </a:xfrm>
              <a:prstGeom prst="rect">
                <a:avLst/>
              </a:prstGeom>
              <a:noFill/>
            </p:spPr>
            <p:txBody>
              <a:bodyPr wrap="none" rtlCol="0">
                <a:spAutoFit/>
              </a:bodyPr>
              <a:lstStyle/>
              <a:p>
                <a:r>
                  <a:rPr lang="zh-CN" altLang="en-US"/>
                  <a:t>适用情形：时域空间采样是有限精度且有限宽的。设这些采样信号为</a:t>
                </a:r>
                <a14:m>
                  <m:oMath xmlns:m="http://schemas.openxmlformats.org/officeDocument/2006/math">
                    <m:sSubSup>
                      <m:sSubSupPr>
                        <m:ctrlPr>
                          <a:rPr lang="en-US" altLang="zh-CN" b="0" i="1" smtClean="0">
                            <a:latin typeface="Cambria Math" panose="02040503050406030204" pitchFamily="18" charset="0"/>
                          </a:rPr>
                        </m:ctrlPr>
                      </m:sSubSupPr>
                      <m:e>
                        <m:d>
                          <m:dPr>
                            <m:begChr m:val="{"/>
                            <m:endChr m:val="}"/>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𝑗</m:t>
                                </m:r>
                              </m:sub>
                            </m:sSub>
                          </m:e>
                        </m:d>
                      </m:e>
                      <m:sub>
                        <m:r>
                          <a:rPr lang="en-US" altLang="zh-CN" b="0" i="1" smtClean="0">
                            <a:latin typeface="Cambria Math" panose="02040503050406030204" pitchFamily="18" charset="0"/>
                          </a:rPr>
                          <m:t>𝑗</m:t>
                        </m:r>
                        <m:r>
                          <a:rPr lang="en-US" altLang="zh-CN" b="0" i="1" smtClean="0">
                            <a:latin typeface="Cambria Math" panose="02040503050406030204" pitchFamily="18" charset="0"/>
                          </a:rPr>
                          <m:t>=0</m:t>
                        </m:r>
                      </m:sub>
                      <m:sup>
                        <m:r>
                          <a:rPr lang="en-US" altLang="zh-CN" b="0" i="1" smtClean="0">
                            <a:latin typeface="Cambria Math" panose="02040503050406030204" pitchFamily="18" charset="0"/>
                          </a:rPr>
                          <m:t>𝑁</m:t>
                        </m:r>
                        <m:r>
                          <a:rPr lang="en-US" altLang="zh-CN" b="0" i="1" smtClean="0">
                            <a:latin typeface="Cambria Math" panose="02040503050406030204" pitchFamily="18" charset="0"/>
                          </a:rPr>
                          <m:t>−1</m:t>
                        </m:r>
                      </m:sup>
                    </m:sSubSup>
                  </m:oMath>
                </a14:m>
                <a:r>
                  <a:rPr lang="zh-CN" altLang="en-US"/>
                  <a:t>。</a:t>
                </a:r>
              </a:p>
            </p:txBody>
          </p:sp>
        </mc:Choice>
        <mc:Fallback xmlns="">
          <p:sp>
            <p:nvSpPr>
              <p:cNvPr id="2" name="文本框 1">
                <a:extLst>
                  <a:ext uri="{FF2B5EF4-FFF2-40B4-BE49-F238E27FC236}">
                    <a16:creationId xmlns:a16="http://schemas.microsoft.com/office/drawing/2014/main" id="{8BC1CDCF-1221-855A-4E2A-F53D00A66219}"/>
                  </a:ext>
                </a:extLst>
              </p:cNvPr>
              <p:cNvSpPr txBox="1">
                <a:spLocks noRot="1" noChangeAspect="1" noMove="1" noResize="1" noEditPoints="1" noAdjustHandles="1" noChangeArrowheads="1" noChangeShapeType="1" noTextEdit="1"/>
              </p:cNvSpPr>
              <p:nvPr/>
            </p:nvSpPr>
            <p:spPr>
              <a:xfrm>
                <a:off x="381368" y="1526193"/>
                <a:ext cx="8080545" cy="534505"/>
              </a:xfrm>
              <a:prstGeom prst="rect">
                <a:avLst/>
              </a:prstGeom>
              <a:blipFill>
                <a:blip r:embed="rId2"/>
                <a:stretch>
                  <a:fillRect l="-679" b="-5682"/>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4B116BFF-7257-23D2-00AB-D7207DE6BD50}"/>
              </a:ext>
            </a:extLst>
          </p:cNvPr>
          <p:cNvPicPr>
            <a:picLocks noChangeAspect="1"/>
          </p:cNvPicPr>
          <p:nvPr/>
        </p:nvPicPr>
        <p:blipFill>
          <a:blip r:embed="rId3"/>
          <a:stretch>
            <a:fillRect/>
          </a:stretch>
        </p:blipFill>
        <p:spPr>
          <a:xfrm>
            <a:off x="4022618" y="2886377"/>
            <a:ext cx="4146763" cy="742988"/>
          </a:xfrm>
          <a:prstGeom prst="rect">
            <a:avLst/>
          </a:prstGeom>
          <a:ln>
            <a:solidFill>
              <a:schemeClr val="tx1"/>
            </a:solidFill>
          </a:ln>
        </p:spPr>
      </p:pic>
      <p:pic>
        <p:nvPicPr>
          <p:cNvPr id="6" name="图片 5">
            <a:extLst>
              <a:ext uri="{FF2B5EF4-FFF2-40B4-BE49-F238E27FC236}">
                <a16:creationId xmlns:a16="http://schemas.microsoft.com/office/drawing/2014/main" id="{51A52928-6119-EE6C-2A84-F12FD42E5916}"/>
              </a:ext>
            </a:extLst>
          </p:cNvPr>
          <p:cNvPicPr>
            <a:picLocks noChangeAspect="1"/>
          </p:cNvPicPr>
          <p:nvPr/>
        </p:nvPicPr>
        <p:blipFill>
          <a:blip r:embed="rId4"/>
          <a:stretch>
            <a:fillRect/>
          </a:stretch>
        </p:blipFill>
        <p:spPr>
          <a:xfrm>
            <a:off x="4095647" y="4321841"/>
            <a:ext cx="4000706" cy="819192"/>
          </a:xfrm>
          <a:prstGeom prst="rect">
            <a:avLst/>
          </a:prstGeom>
          <a:ln>
            <a:solidFill>
              <a:schemeClr val="tx1"/>
            </a:solidFill>
          </a:ln>
        </p:spPr>
      </p:pic>
      <p:sp>
        <p:nvSpPr>
          <p:cNvPr id="7" name="文本框 6">
            <a:extLst>
              <a:ext uri="{FF2B5EF4-FFF2-40B4-BE49-F238E27FC236}">
                <a16:creationId xmlns:a16="http://schemas.microsoft.com/office/drawing/2014/main" id="{AD6B16CE-4B7A-484A-1CDF-A16196F1CAC2}"/>
              </a:ext>
            </a:extLst>
          </p:cNvPr>
          <p:cNvSpPr txBox="1"/>
          <p:nvPr/>
        </p:nvSpPr>
        <p:spPr>
          <a:xfrm>
            <a:off x="2020490" y="3059668"/>
            <a:ext cx="1569660" cy="369332"/>
          </a:xfrm>
          <a:prstGeom prst="rect">
            <a:avLst/>
          </a:prstGeom>
          <a:noFill/>
        </p:spPr>
        <p:txBody>
          <a:bodyPr wrap="none" rtlCol="0">
            <a:spAutoFit/>
          </a:bodyPr>
          <a:lstStyle/>
          <a:p>
            <a:r>
              <a:rPr lang="zh-CN" altLang="en-US"/>
              <a:t>傅里叶变换：</a:t>
            </a:r>
          </a:p>
        </p:txBody>
      </p:sp>
      <p:sp>
        <p:nvSpPr>
          <p:cNvPr id="8" name="文本框 7">
            <a:extLst>
              <a:ext uri="{FF2B5EF4-FFF2-40B4-BE49-F238E27FC236}">
                <a16:creationId xmlns:a16="http://schemas.microsoft.com/office/drawing/2014/main" id="{D727E26D-1CB7-AB12-CAD5-73C4237CD67D}"/>
              </a:ext>
            </a:extLst>
          </p:cNvPr>
          <p:cNvSpPr txBox="1"/>
          <p:nvPr/>
        </p:nvSpPr>
        <p:spPr>
          <a:xfrm>
            <a:off x="1789657" y="4543914"/>
            <a:ext cx="1800493" cy="369332"/>
          </a:xfrm>
          <a:prstGeom prst="rect">
            <a:avLst/>
          </a:prstGeom>
          <a:noFill/>
        </p:spPr>
        <p:txBody>
          <a:bodyPr wrap="none" rtlCol="0">
            <a:spAutoFit/>
          </a:bodyPr>
          <a:lstStyle/>
          <a:p>
            <a:r>
              <a:rPr lang="zh-CN" altLang="en-US"/>
              <a:t>傅里叶逆变换：</a:t>
            </a:r>
          </a:p>
        </p:txBody>
      </p:sp>
      <p:cxnSp>
        <p:nvCxnSpPr>
          <p:cNvPr id="9" name="直接连接符 8">
            <a:extLst>
              <a:ext uri="{FF2B5EF4-FFF2-40B4-BE49-F238E27FC236}">
                <a16:creationId xmlns:a16="http://schemas.microsoft.com/office/drawing/2014/main" id="{FC5A6B03-CA3F-4450-B191-1265C0805F4C}"/>
              </a:ext>
            </a:extLst>
          </p:cNvPr>
          <p:cNvCxnSpPr>
            <a:cxnSpLocks/>
          </p:cNvCxnSpPr>
          <p:nvPr/>
        </p:nvCxnSpPr>
        <p:spPr>
          <a:xfrm>
            <a:off x="2428240" y="5735320"/>
            <a:ext cx="5668113"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27E85B04-5E6A-4759-B924-E7C581175015}"/>
              </a:ext>
            </a:extLst>
          </p:cNvPr>
          <p:cNvCxnSpPr/>
          <p:nvPr/>
        </p:nvCxnSpPr>
        <p:spPr>
          <a:xfrm>
            <a:off x="2428240" y="5476240"/>
            <a:ext cx="0" cy="25908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390B32DC-C476-4967-B58E-55983DE5DB9E}"/>
              </a:ext>
            </a:extLst>
          </p:cNvPr>
          <p:cNvCxnSpPr/>
          <p:nvPr/>
        </p:nvCxnSpPr>
        <p:spPr>
          <a:xfrm>
            <a:off x="2722880" y="5476240"/>
            <a:ext cx="0" cy="25908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F694A2EE-9744-49AA-A78F-14EEC1AF3FD3}"/>
              </a:ext>
            </a:extLst>
          </p:cNvPr>
          <p:cNvCxnSpPr/>
          <p:nvPr/>
        </p:nvCxnSpPr>
        <p:spPr>
          <a:xfrm>
            <a:off x="3002280" y="5476240"/>
            <a:ext cx="0" cy="25908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E11CBE6A-EBDF-4408-AFCD-8DE294FBC32E}"/>
              </a:ext>
            </a:extLst>
          </p:cNvPr>
          <p:cNvCxnSpPr/>
          <p:nvPr/>
        </p:nvCxnSpPr>
        <p:spPr>
          <a:xfrm>
            <a:off x="3281680" y="5476240"/>
            <a:ext cx="0" cy="25908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36BF397A-B59F-44BB-B451-2D2E7DC4491C}"/>
              </a:ext>
            </a:extLst>
          </p:cNvPr>
          <p:cNvCxnSpPr/>
          <p:nvPr/>
        </p:nvCxnSpPr>
        <p:spPr>
          <a:xfrm>
            <a:off x="3566160" y="5476240"/>
            <a:ext cx="0" cy="25908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8D939821-B5E6-4B63-920C-6DF4D3C55D52}"/>
              </a:ext>
            </a:extLst>
          </p:cNvPr>
          <p:cNvCxnSpPr/>
          <p:nvPr/>
        </p:nvCxnSpPr>
        <p:spPr>
          <a:xfrm>
            <a:off x="3860800" y="5476240"/>
            <a:ext cx="0" cy="25908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B68ED55C-E9FA-4EF0-BDDB-594DB075F0B7}"/>
              </a:ext>
            </a:extLst>
          </p:cNvPr>
          <p:cNvCxnSpPr/>
          <p:nvPr/>
        </p:nvCxnSpPr>
        <p:spPr>
          <a:xfrm>
            <a:off x="4140200" y="5476240"/>
            <a:ext cx="0" cy="25908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02A8474D-325E-4EC9-8E51-32E29B4398C9}"/>
              </a:ext>
            </a:extLst>
          </p:cNvPr>
          <p:cNvCxnSpPr/>
          <p:nvPr/>
        </p:nvCxnSpPr>
        <p:spPr>
          <a:xfrm>
            <a:off x="4419600" y="5476240"/>
            <a:ext cx="0" cy="25908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6B7B7A21-43B8-46C0-85CD-DE2F05C1041A}"/>
              </a:ext>
            </a:extLst>
          </p:cNvPr>
          <p:cNvCxnSpPr/>
          <p:nvPr/>
        </p:nvCxnSpPr>
        <p:spPr>
          <a:xfrm>
            <a:off x="4688840" y="5476240"/>
            <a:ext cx="0" cy="25908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0CA5C4CA-30A4-40FD-9650-81AA9F98CA28}"/>
              </a:ext>
            </a:extLst>
          </p:cNvPr>
          <p:cNvCxnSpPr/>
          <p:nvPr/>
        </p:nvCxnSpPr>
        <p:spPr>
          <a:xfrm>
            <a:off x="4983480" y="5476240"/>
            <a:ext cx="0" cy="25908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7A1BCCE5-527A-45A0-86D3-1833310D02DC}"/>
              </a:ext>
            </a:extLst>
          </p:cNvPr>
          <p:cNvCxnSpPr/>
          <p:nvPr/>
        </p:nvCxnSpPr>
        <p:spPr>
          <a:xfrm>
            <a:off x="5262880" y="5476240"/>
            <a:ext cx="0" cy="25908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81DD1026-61C4-4DE5-816D-1BA4803D5EFF}"/>
              </a:ext>
            </a:extLst>
          </p:cNvPr>
          <p:cNvCxnSpPr/>
          <p:nvPr/>
        </p:nvCxnSpPr>
        <p:spPr>
          <a:xfrm>
            <a:off x="5542280" y="5476240"/>
            <a:ext cx="0" cy="25908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D6E91D38-CA33-4D43-94F1-355054A6FC25}"/>
              </a:ext>
            </a:extLst>
          </p:cNvPr>
          <p:cNvCxnSpPr/>
          <p:nvPr/>
        </p:nvCxnSpPr>
        <p:spPr>
          <a:xfrm>
            <a:off x="5842000" y="5476240"/>
            <a:ext cx="0" cy="25908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F3A20FD0-EDBE-4E5E-B44A-D1EF67FB7A74}"/>
              </a:ext>
            </a:extLst>
          </p:cNvPr>
          <p:cNvCxnSpPr/>
          <p:nvPr/>
        </p:nvCxnSpPr>
        <p:spPr>
          <a:xfrm>
            <a:off x="6126480" y="5476240"/>
            <a:ext cx="0" cy="25908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0EBC0F2D-FFBB-4BA6-8D41-D7DA5985D94A}"/>
              </a:ext>
            </a:extLst>
          </p:cNvPr>
          <p:cNvCxnSpPr/>
          <p:nvPr/>
        </p:nvCxnSpPr>
        <p:spPr>
          <a:xfrm>
            <a:off x="6421120" y="5476240"/>
            <a:ext cx="0" cy="25908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94374153-C9F2-44E1-8989-A48B940F8E3A}"/>
              </a:ext>
            </a:extLst>
          </p:cNvPr>
          <p:cNvCxnSpPr/>
          <p:nvPr/>
        </p:nvCxnSpPr>
        <p:spPr>
          <a:xfrm>
            <a:off x="6700520" y="5476240"/>
            <a:ext cx="0" cy="25908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40465528-2348-45F0-B5DA-ED35CD3D548F}"/>
              </a:ext>
            </a:extLst>
          </p:cNvPr>
          <p:cNvCxnSpPr/>
          <p:nvPr/>
        </p:nvCxnSpPr>
        <p:spPr>
          <a:xfrm>
            <a:off x="6979920" y="5476240"/>
            <a:ext cx="0" cy="25908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42F22B14-99E3-4DF5-A5CB-163943FB9498}"/>
              </a:ext>
            </a:extLst>
          </p:cNvPr>
          <p:cNvCxnSpPr/>
          <p:nvPr/>
        </p:nvCxnSpPr>
        <p:spPr>
          <a:xfrm>
            <a:off x="7249160" y="5476240"/>
            <a:ext cx="0" cy="25908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41A2B0AE-E6E4-42D7-828F-F7E2BD4914C6}"/>
              </a:ext>
            </a:extLst>
          </p:cNvPr>
          <p:cNvCxnSpPr/>
          <p:nvPr/>
        </p:nvCxnSpPr>
        <p:spPr>
          <a:xfrm>
            <a:off x="7543800" y="5476240"/>
            <a:ext cx="0" cy="25908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EE243954-E20B-440D-8036-BC41CFFDD3BD}"/>
              </a:ext>
            </a:extLst>
          </p:cNvPr>
          <p:cNvCxnSpPr/>
          <p:nvPr/>
        </p:nvCxnSpPr>
        <p:spPr>
          <a:xfrm>
            <a:off x="7823200" y="5476240"/>
            <a:ext cx="0" cy="25908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60548EDE-872C-4ABD-B906-6E5712EDF489}"/>
              </a:ext>
            </a:extLst>
          </p:cNvPr>
          <p:cNvCxnSpPr/>
          <p:nvPr/>
        </p:nvCxnSpPr>
        <p:spPr>
          <a:xfrm>
            <a:off x="8102600" y="5476240"/>
            <a:ext cx="0" cy="259080"/>
          </a:xfrm>
          <a:prstGeom prst="line">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02171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标题 22">
            <a:extLst>
              <a:ext uri="{FF2B5EF4-FFF2-40B4-BE49-F238E27FC236}">
                <a16:creationId xmlns:a16="http://schemas.microsoft.com/office/drawing/2014/main" id="{A048031C-ACCD-4F47-AC1D-F55A1029665D}"/>
              </a:ext>
            </a:extLst>
          </p:cNvPr>
          <p:cNvSpPr>
            <a:spLocks noGrp="1"/>
          </p:cNvSpPr>
          <p:nvPr>
            <p:ph type="title"/>
          </p:nvPr>
        </p:nvSpPr>
        <p:spPr/>
        <p:txBody>
          <a:bodyPr/>
          <a:lstStyle/>
          <a:p>
            <a:r>
              <a:rPr lang="zh-CN" altLang="en-US">
                <a:latin typeface="Arial" panose="020B0604020202020204" pitchFamily="34" charset="0"/>
                <a:ea typeface="微软雅黑" panose="020B0503020204020204" pitchFamily="34" charset="-122"/>
              </a:rPr>
              <a:t>对</a:t>
            </a:r>
            <a:r>
              <a:rPr lang="en-US" altLang="zh-CN">
                <a:latin typeface="Arial" panose="020B0604020202020204" pitchFamily="34" charset="0"/>
                <a:ea typeface="微软雅黑" panose="020B0503020204020204" pitchFamily="34" charset="-122"/>
              </a:rPr>
              <a:t>DFT</a:t>
            </a:r>
            <a:r>
              <a:rPr lang="zh-CN" altLang="en-US">
                <a:latin typeface="Arial" panose="020B0604020202020204" pitchFamily="34" charset="0"/>
                <a:ea typeface="微软雅黑" panose="020B0503020204020204" pitchFamily="34" charset="-122"/>
              </a:rPr>
              <a:t>的理解</a:t>
            </a:r>
            <a:endParaRPr lang="zh-CN" altLang="en-US" dirty="0">
              <a:latin typeface="Arial" panose="020B0604020202020204" pitchFamily="34" charset="0"/>
              <a:ea typeface="微软雅黑" panose="020B0503020204020204" pitchFamily="34" charset="-122"/>
            </a:endParaRPr>
          </a:p>
        </p:txBody>
      </p:sp>
      <p:pic>
        <p:nvPicPr>
          <p:cNvPr id="2" name="图片 1">
            <a:extLst>
              <a:ext uri="{FF2B5EF4-FFF2-40B4-BE49-F238E27FC236}">
                <a16:creationId xmlns:a16="http://schemas.microsoft.com/office/drawing/2014/main" id="{6767A6BF-08B9-456A-8DF4-0DAA05B60B91}"/>
              </a:ext>
            </a:extLst>
          </p:cNvPr>
          <p:cNvPicPr>
            <a:picLocks noChangeAspect="1"/>
          </p:cNvPicPr>
          <p:nvPr/>
        </p:nvPicPr>
        <p:blipFill>
          <a:blip r:embed="rId2"/>
          <a:stretch>
            <a:fillRect/>
          </a:stretch>
        </p:blipFill>
        <p:spPr>
          <a:xfrm>
            <a:off x="1193898" y="1596034"/>
            <a:ext cx="4146763" cy="742988"/>
          </a:xfrm>
          <a:prstGeom prst="rect">
            <a:avLst/>
          </a:prstGeom>
          <a:ln>
            <a:solidFill>
              <a:schemeClr val="tx1"/>
            </a:solidFill>
          </a:ln>
        </p:spPr>
      </p:pic>
      <p:pic>
        <p:nvPicPr>
          <p:cNvPr id="3" name="图片 2">
            <a:extLst>
              <a:ext uri="{FF2B5EF4-FFF2-40B4-BE49-F238E27FC236}">
                <a16:creationId xmlns:a16="http://schemas.microsoft.com/office/drawing/2014/main" id="{633AAB57-FF89-B4F7-152D-4E2EAC8EA4FD}"/>
              </a:ext>
            </a:extLst>
          </p:cNvPr>
          <p:cNvPicPr>
            <a:picLocks noChangeAspect="1"/>
          </p:cNvPicPr>
          <p:nvPr/>
        </p:nvPicPr>
        <p:blipFill>
          <a:blip r:embed="rId3"/>
          <a:stretch>
            <a:fillRect/>
          </a:stretch>
        </p:blipFill>
        <p:spPr>
          <a:xfrm>
            <a:off x="6427114" y="1590429"/>
            <a:ext cx="3655921" cy="748593"/>
          </a:xfrm>
          <a:prstGeom prst="rect">
            <a:avLst/>
          </a:prstGeom>
          <a:ln>
            <a:solidFill>
              <a:schemeClr val="tx1"/>
            </a:solidFill>
          </a:ln>
        </p:spPr>
      </p:pic>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D785618C-3B7E-8AAB-B7C1-76C14397EB1B}"/>
                  </a:ext>
                </a:extLst>
              </p:cNvPr>
              <p:cNvSpPr txBox="1"/>
              <p:nvPr/>
            </p:nvSpPr>
            <p:spPr>
              <a:xfrm>
                <a:off x="381368" y="2604938"/>
                <a:ext cx="10275668" cy="3349635"/>
              </a:xfrm>
              <a:prstGeom prst="rect">
                <a:avLst/>
              </a:prstGeom>
              <a:noFill/>
            </p:spPr>
            <p:txBody>
              <a:bodyPr wrap="square" rtlCol="0">
                <a:spAutoFit/>
              </a:bodyPr>
              <a:lstStyle/>
              <a:p>
                <a:pPr marL="342900" indent="-342900">
                  <a:lnSpc>
                    <a:spcPct val="150000"/>
                  </a:lnSpc>
                  <a:spcBef>
                    <a:spcPts val="2400"/>
                  </a:spcBef>
                  <a:buAutoNum type="arabicPeriod"/>
                </a:pPr>
                <a:r>
                  <a:rPr lang="zh-CN" altLang="en-US"/>
                  <a:t>与</a:t>
                </a:r>
                <a:r>
                  <a:rPr lang="en-US" altLang="zh-CN"/>
                  <a:t>DTFT</a:t>
                </a:r>
                <a:r>
                  <a:rPr lang="zh-CN" altLang="en-US"/>
                  <a:t>和</a:t>
                </a:r>
                <a:r>
                  <a:rPr lang="en-US" altLang="zh-CN"/>
                  <a:t>FS</a:t>
                </a:r>
                <a:r>
                  <a:rPr lang="zh-CN" altLang="en-US"/>
                  <a:t>类似，我们可以对时域和频域都做周期延拓。</a:t>
                </a:r>
                <a:endParaRPr lang="en-US" altLang="zh-CN"/>
              </a:p>
              <a:p>
                <a:pPr marL="342900" indent="-342900">
                  <a:lnSpc>
                    <a:spcPct val="150000"/>
                  </a:lnSpc>
                  <a:spcBef>
                    <a:spcPts val="2400"/>
                  </a:spcBef>
                  <a:buAutoNum type="arabicPeriod"/>
                </a:pPr>
                <a:r>
                  <a:rPr lang="zh-CN" altLang="en-US"/>
                  <a:t>我们可以将</a:t>
                </a:r>
                <a:r>
                  <a:rPr lang="en-US" altLang="zh-CN"/>
                  <a:t>DFT</a:t>
                </a:r>
                <a:r>
                  <a:rPr lang="zh-CN" altLang="en-US"/>
                  <a:t>表示为矩阵的形式：</a:t>
                </a:r>
                <a:endParaRPr lang="en-US" altLang="zh-CN"/>
              </a:p>
              <a:p>
                <a:pPr marL="342900" indent="-342900">
                  <a:lnSpc>
                    <a:spcPct val="150000"/>
                  </a:lnSpc>
                  <a:spcBef>
                    <a:spcPts val="2400"/>
                  </a:spcBef>
                  <a:buAutoNum type="arabicPeriod"/>
                </a:pPr>
                <a:endParaRPr lang="en-US" altLang="zh-CN"/>
              </a:p>
              <a:p>
                <a:pPr marL="342900" indent="-342900">
                  <a:lnSpc>
                    <a:spcPct val="150000"/>
                  </a:lnSpc>
                  <a:spcBef>
                    <a:spcPts val="2400"/>
                  </a:spcBef>
                  <a:buAutoNum type="arabicPeriod"/>
                </a:pPr>
                <a:endParaRPr lang="en-US" altLang="zh-CN"/>
              </a:p>
              <a:p>
                <a:pPr>
                  <a:lnSpc>
                    <a:spcPct val="150000"/>
                  </a:lnSpc>
                  <a:spcBef>
                    <a:spcPts val="2400"/>
                  </a:spcBef>
                </a:pPr>
                <a:r>
                  <a:rPr lang="en-US" altLang="zh-CN"/>
                  <a:t>3. </a:t>
                </a:r>
                <a:r>
                  <a:rPr lang="zh-CN" altLang="en-US"/>
                  <a:t>可以证明</a:t>
                </a:r>
                <a14:m>
                  <m:oMath xmlns:m="http://schemas.openxmlformats.org/officeDocument/2006/math">
                    <m:r>
                      <a:rPr lang="en-US" altLang="zh-CN" b="0" i="1" smtClean="0">
                        <a:latin typeface="Cambria Math" panose="02040503050406030204" pitchFamily="18" charset="0"/>
                      </a:rPr>
                      <m:t>𝐹</m:t>
                    </m:r>
                  </m:oMath>
                </a14:m>
                <a:r>
                  <a:rPr lang="zh-CN" altLang="en-US"/>
                  <a:t>满足</a:t>
                </a:r>
                <a14:m>
                  <m:oMath xmlns:m="http://schemas.openxmlformats.org/officeDocument/2006/math">
                    <m:sSup>
                      <m:sSupPr>
                        <m:ctrlPr>
                          <a:rPr lang="en-US" altLang="zh-CN" b="0" i="1" smtClean="0">
                            <a:latin typeface="Cambria Math" panose="02040503050406030204" pitchFamily="18" charset="0"/>
                          </a:rPr>
                        </m:ctrlPr>
                      </m:sSupPr>
                      <m:e>
                        <m:r>
                          <m:rPr>
                            <m:sty m:val="p"/>
                          </m:rPr>
                          <a:rPr lang="en-US" altLang="zh-CN" i="1">
                            <a:latin typeface="Cambria Math" panose="02040503050406030204" pitchFamily="18" charset="0"/>
                          </a:rPr>
                          <m:t>F</m:t>
                        </m:r>
                      </m:e>
                      <m:sup>
                        <m:r>
                          <a:rPr lang="en-US" altLang="zh-CN" b="0" i="0" smtClean="0">
                            <a:latin typeface="Cambria Math" panose="02040503050406030204" pitchFamily="18" charset="0"/>
                          </a:rPr>
                          <m:t>−1</m:t>
                        </m:r>
                      </m:sup>
                    </m:sSup>
                    <m:r>
                      <a:rPr lang="en-US" altLang="zh-CN" b="0" i="0" smtClean="0">
                        <a:latin typeface="Cambria Math" panose="02040503050406030204" pitchFamily="18" charset="0"/>
                      </a:rPr>
                      <m:t>=</m:t>
                    </m:r>
                    <m:sSup>
                      <m:sSupPr>
                        <m:ctrlPr>
                          <a:rPr lang="en-US" altLang="zh-CN" b="0" i="1" smtClean="0">
                            <a:latin typeface="Cambria Math" panose="02040503050406030204" pitchFamily="18" charset="0"/>
                          </a:rPr>
                        </m:ctrlPr>
                      </m:sSupPr>
                      <m:e>
                        <m:r>
                          <m:rPr>
                            <m:sty m:val="p"/>
                          </m:rPr>
                          <a:rPr lang="en-US" altLang="zh-CN" b="0" i="0" smtClean="0">
                            <a:latin typeface="Cambria Math" panose="02040503050406030204" pitchFamily="18" charset="0"/>
                          </a:rPr>
                          <m:t>F</m:t>
                        </m:r>
                      </m:e>
                      <m:sup>
                        <m:r>
                          <m:rPr>
                            <m:sty m:val="p"/>
                          </m:rPr>
                          <a:rPr lang="en-US" altLang="zh-CN" b="0" i="0" smtClean="0">
                            <a:latin typeface="Cambria Math" panose="02040503050406030204" pitchFamily="18" charset="0"/>
                          </a:rPr>
                          <m:t>T</m:t>
                        </m:r>
                      </m:sup>
                    </m:sSup>
                    <m:r>
                      <a:rPr lang="zh-CN" altLang="en-US" i="1">
                        <a:latin typeface="Cambria Math" panose="02040503050406030204" pitchFamily="18" charset="0"/>
                      </a:rPr>
                      <m:t>。</m:t>
                    </m:r>
                  </m:oMath>
                </a14:m>
                <a:endParaRPr lang="zh-CN" altLang="en-US"/>
              </a:p>
            </p:txBody>
          </p:sp>
        </mc:Choice>
        <mc:Fallback xmlns="">
          <p:sp>
            <p:nvSpPr>
              <p:cNvPr id="4" name="文本框 3">
                <a:extLst>
                  <a:ext uri="{FF2B5EF4-FFF2-40B4-BE49-F238E27FC236}">
                    <a16:creationId xmlns:a16="http://schemas.microsoft.com/office/drawing/2014/main" id="{D785618C-3B7E-8AAB-B7C1-76C14397EB1B}"/>
                  </a:ext>
                </a:extLst>
              </p:cNvPr>
              <p:cNvSpPr txBox="1">
                <a:spLocks noRot="1" noChangeAspect="1" noMove="1" noResize="1" noEditPoints="1" noAdjustHandles="1" noChangeArrowheads="1" noChangeShapeType="1" noTextEdit="1"/>
              </p:cNvSpPr>
              <p:nvPr/>
            </p:nvSpPr>
            <p:spPr>
              <a:xfrm>
                <a:off x="381368" y="2604938"/>
                <a:ext cx="10275668" cy="3349635"/>
              </a:xfrm>
              <a:prstGeom prst="rect">
                <a:avLst/>
              </a:prstGeom>
              <a:blipFill>
                <a:blip r:embed="rId4"/>
                <a:stretch>
                  <a:fillRect l="-534" b="-2182"/>
                </a:stretch>
              </a:blipFill>
            </p:spPr>
            <p:txBody>
              <a:bodyPr/>
              <a:lstStyle/>
              <a:p>
                <a:r>
                  <a:rPr lang="zh-CN" altLang="en-US">
                    <a:noFill/>
                  </a:rPr>
                  <a:t> </a:t>
                </a:r>
              </a:p>
            </p:txBody>
          </p:sp>
        </mc:Fallback>
      </mc:AlternateContent>
      <p:pic>
        <p:nvPicPr>
          <p:cNvPr id="6" name="图片 5">
            <a:extLst>
              <a:ext uri="{FF2B5EF4-FFF2-40B4-BE49-F238E27FC236}">
                <a16:creationId xmlns:a16="http://schemas.microsoft.com/office/drawing/2014/main" id="{947C649D-AC3C-FD84-60C9-BA6FEDA3AAAE}"/>
              </a:ext>
            </a:extLst>
          </p:cNvPr>
          <p:cNvPicPr>
            <a:picLocks noChangeAspect="1"/>
          </p:cNvPicPr>
          <p:nvPr/>
        </p:nvPicPr>
        <p:blipFill>
          <a:blip r:embed="rId5"/>
          <a:stretch>
            <a:fillRect/>
          </a:stretch>
        </p:blipFill>
        <p:spPr>
          <a:xfrm>
            <a:off x="3381306" y="3924141"/>
            <a:ext cx="5802636" cy="1549248"/>
          </a:xfrm>
          <a:prstGeom prst="rect">
            <a:avLst/>
          </a:prstGeom>
          <a:ln>
            <a:solidFill>
              <a:schemeClr val="tx1"/>
            </a:solidFill>
          </a:ln>
        </p:spPr>
      </p:pic>
    </p:spTree>
    <p:extLst>
      <p:ext uri="{BB962C8B-B14F-4D97-AF65-F5344CB8AC3E}">
        <p14:creationId xmlns:p14="http://schemas.microsoft.com/office/powerpoint/2010/main" val="1641191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图片包含 天空, 户外, 树, 草&#10;&#10;描述已自动生成">
            <a:extLst>
              <a:ext uri="{FF2B5EF4-FFF2-40B4-BE49-F238E27FC236}">
                <a16:creationId xmlns:a16="http://schemas.microsoft.com/office/drawing/2014/main" id="{4B081836-7E4E-4185-BA8F-209E1C8B84E6}"/>
              </a:ext>
            </a:extLst>
          </p:cNvPr>
          <p:cNvPicPr>
            <a:picLocks noChangeAspect="1"/>
          </p:cNvPicPr>
          <p:nvPr/>
        </p:nvPicPr>
        <p:blipFill rotWithShape="1">
          <a:blip r:embed="rId2" cstate="print">
            <a:alphaModFix amt="85000"/>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val="0"/>
              </a:ext>
            </a:extLst>
          </a:blip>
          <a:srcRect t="12868" b="12127"/>
          <a:stretch/>
        </p:blipFill>
        <p:spPr>
          <a:xfrm>
            <a:off x="0" y="0"/>
            <a:ext cx="12192000" cy="6858000"/>
          </a:xfrm>
          <a:prstGeom prst="rect">
            <a:avLst/>
          </a:prstGeom>
        </p:spPr>
      </p:pic>
      <p:sp>
        <p:nvSpPr>
          <p:cNvPr id="6" name="矩形 5">
            <a:extLst>
              <a:ext uri="{FF2B5EF4-FFF2-40B4-BE49-F238E27FC236}">
                <a16:creationId xmlns:a16="http://schemas.microsoft.com/office/drawing/2014/main" id="{1EB83FC9-5183-45E2-9E72-4DCB2439E30A}"/>
              </a:ext>
            </a:extLst>
          </p:cNvPr>
          <p:cNvSpPr/>
          <p:nvPr/>
        </p:nvSpPr>
        <p:spPr>
          <a:xfrm>
            <a:off x="1807369" y="0"/>
            <a:ext cx="3996531" cy="6858000"/>
          </a:xfrm>
          <a:prstGeom prst="rect">
            <a:avLst/>
          </a:prstGeom>
          <a:solidFill>
            <a:schemeClr val="bg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矩形 6">
            <a:extLst>
              <a:ext uri="{FF2B5EF4-FFF2-40B4-BE49-F238E27FC236}">
                <a16:creationId xmlns:a16="http://schemas.microsoft.com/office/drawing/2014/main" id="{324BB652-7ADC-4D1C-B28E-1DBD14A22811}"/>
              </a:ext>
            </a:extLst>
          </p:cNvPr>
          <p:cNvSpPr/>
          <p:nvPr/>
        </p:nvSpPr>
        <p:spPr>
          <a:xfrm>
            <a:off x="3028819" y="-6066"/>
            <a:ext cx="1553630" cy="1569660"/>
          </a:xfrm>
          <a:prstGeom prst="rect">
            <a:avLst/>
          </a:prstGeom>
          <a:solidFill>
            <a:schemeClr val="tx2"/>
          </a:solidFill>
        </p:spPr>
        <p:txBody>
          <a:bodyPr wrap="none">
            <a:spAutoFit/>
          </a:bodyPr>
          <a:lstStyle/>
          <a:p>
            <a:pPr lvl="0" algn="ctr"/>
            <a:r>
              <a:rPr lang="en-US" altLang="zh-CN" sz="9600" b="1">
                <a:solidFill>
                  <a:schemeClr val="bg1"/>
                </a:solidFill>
                <a:latin typeface="Arial" panose="020B0604020202020204" pitchFamily="34" charset="0"/>
                <a:ea typeface="微软雅黑" panose="020B0503020204020204" pitchFamily="34" charset="-122"/>
              </a:rPr>
              <a:t>03</a:t>
            </a:r>
            <a:endParaRPr lang="zh-CN" altLang="en-US" sz="9600" b="1" dirty="0">
              <a:solidFill>
                <a:schemeClr val="bg1"/>
              </a:solidFill>
              <a:latin typeface="Arial" panose="020B0604020202020204" pitchFamily="34" charset="0"/>
              <a:ea typeface="微软雅黑" panose="020B0503020204020204" pitchFamily="34" charset="-122"/>
            </a:endParaRPr>
          </a:p>
        </p:txBody>
      </p:sp>
      <p:sp>
        <p:nvSpPr>
          <p:cNvPr id="8" name="矩形 7">
            <a:extLst>
              <a:ext uri="{FF2B5EF4-FFF2-40B4-BE49-F238E27FC236}">
                <a16:creationId xmlns:a16="http://schemas.microsoft.com/office/drawing/2014/main" id="{B5CB1F13-E7B7-4899-9A29-1FC1FBF75B0E}"/>
              </a:ext>
            </a:extLst>
          </p:cNvPr>
          <p:cNvSpPr/>
          <p:nvPr/>
        </p:nvSpPr>
        <p:spPr>
          <a:xfrm rot="16200000">
            <a:off x="3760634" y="3206156"/>
            <a:ext cx="90000" cy="1553630"/>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9" name="图片 8" descr="图片包含 建筑物&#10;&#10;自动生成的说明">
            <a:extLst>
              <a:ext uri="{FF2B5EF4-FFF2-40B4-BE49-F238E27FC236}">
                <a16:creationId xmlns:a16="http://schemas.microsoft.com/office/drawing/2014/main" id="{2E0E98AB-678B-4AE3-B65A-045B7A67A8A7}"/>
              </a:ext>
            </a:extLst>
          </p:cNvPr>
          <p:cNvPicPr>
            <a:picLocks noChangeAspect="1"/>
          </p:cNvPicPr>
          <p:nvPr/>
        </p:nvPicPr>
        <p:blipFill>
          <a:blip r:embed="rId4" cstate="print">
            <a:alphaModFix amt="35000"/>
            <a:extLst>
              <a:ext uri="{28A0092B-C50C-407E-A947-70E740481C1C}">
                <a14:useLocalDpi xmlns:a14="http://schemas.microsoft.com/office/drawing/2010/main" val="0"/>
              </a:ext>
            </a:extLst>
          </a:blip>
          <a:stretch>
            <a:fillRect/>
          </a:stretch>
        </p:blipFill>
        <p:spPr>
          <a:xfrm>
            <a:off x="1807368" y="5228360"/>
            <a:ext cx="3996532" cy="1286740"/>
          </a:xfrm>
          <a:prstGeom prst="rect">
            <a:avLst/>
          </a:prstGeom>
        </p:spPr>
      </p:pic>
      <p:sp>
        <p:nvSpPr>
          <p:cNvPr id="11" name="矩形 10">
            <a:extLst>
              <a:ext uri="{FF2B5EF4-FFF2-40B4-BE49-F238E27FC236}">
                <a16:creationId xmlns:a16="http://schemas.microsoft.com/office/drawing/2014/main" id="{F0860191-C098-4A60-B5DC-304B7D375F27}"/>
              </a:ext>
            </a:extLst>
          </p:cNvPr>
          <p:cNvSpPr/>
          <p:nvPr/>
        </p:nvSpPr>
        <p:spPr>
          <a:xfrm>
            <a:off x="2174422" y="2214264"/>
            <a:ext cx="3262432" cy="707886"/>
          </a:xfrm>
          <a:prstGeom prst="rect">
            <a:avLst/>
          </a:prstGeom>
        </p:spPr>
        <p:txBody>
          <a:bodyPr wrap="none">
            <a:spAutoFit/>
          </a:bodyPr>
          <a:lstStyle/>
          <a:p>
            <a:pPr algn="ctr"/>
            <a:r>
              <a:rPr lang="zh-CN" altLang="en-US" sz="4000" b="1">
                <a:solidFill>
                  <a:srgbClr val="C8161E"/>
                </a:solidFill>
                <a:latin typeface="Arial" panose="020B0604020202020204" pitchFamily="34" charset="0"/>
                <a:ea typeface="微软雅黑" panose="020B0503020204020204" pitchFamily="34" charset="-122"/>
                <a:cs typeface="+mj-cs"/>
              </a:rPr>
              <a:t>频率混叠效应</a:t>
            </a:r>
            <a:endParaRPr lang="en-US" altLang="zh-CN" sz="4000" b="1">
              <a:solidFill>
                <a:srgbClr val="C8161E"/>
              </a:solidFill>
              <a:latin typeface="Arial" panose="020B0604020202020204" pitchFamily="34" charset="0"/>
              <a:ea typeface="微软雅黑" panose="020B0503020204020204" pitchFamily="34" charset="-122"/>
              <a:cs typeface="+mj-cs"/>
            </a:endParaRPr>
          </a:p>
        </p:txBody>
      </p:sp>
    </p:spTree>
    <p:extLst>
      <p:ext uri="{BB962C8B-B14F-4D97-AF65-F5344CB8AC3E}">
        <p14:creationId xmlns:p14="http://schemas.microsoft.com/office/powerpoint/2010/main" val="27442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图片包含 天空, 户外, 树, 草&#10;&#10;描述已自动生成">
            <a:extLst>
              <a:ext uri="{FF2B5EF4-FFF2-40B4-BE49-F238E27FC236}">
                <a16:creationId xmlns:a16="http://schemas.microsoft.com/office/drawing/2014/main" id="{4B081836-7E4E-4185-BA8F-209E1C8B84E6}"/>
              </a:ext>
            </a:extLst>
          </p:cNvPr>
          <p:cNvPicPr>
            <a:picLocks noChangeAspect="1"/>
          </p:cNvPicPr>
          <p:nvPr/>
        </p:nvPicPr>
        <p:blipFill rotWithShape="1">
          <a:blip r:embed="rId2" cstate="print">
            <a:alphaModFix amt="85000"/>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val="0"/>
              </a:ext>
            </a:extLst>
          </a:blip>
          <a:srcRect t="12868" b="12127"/>
          <a:stretch/>
        </p:blipFill>
        <p:spPr>
          <a:xfrm>
            <a:off x="0" y="0"/>
            <a:ext cx="12192000" cy="6858000"/>
          </a:xfrm>
          <a:prstGeom prst="rect">
            <a:avLst/>
          </a:prstGeom>
        </p:spPr>
      </p:pic>
      <p:sp>
        <p:nvSpPr>
          <p:cNvPr id="6" name="矩形 5">
            <a:extLst>
              <a:ext uri="{FF2B5EF4-FFF2-40B4-BE49-F238E27FC236}">
                <a16:creationId xmlns:a16="http://schemas.microsoft.com/office/drawing/2014/main" id="{1EB83FC9-5183-45E2-9E72-4DCB2439E30A}"/>
              </a:ext>
            </a:extLst>
          </p:cNvPr>
          <p:cNvSpPr/>
          <p:nvPr/>
        </p:nvSpPr>
        <p:spPr>
          <a:xfrm>
            <a:off x="1807369" y="0"/>
            <a:ext cx="3996531" cy="6858000"/>
          </a:xfrm>
          <a:prstGeom prst="rect">
            <a:avLst/>
          </a:prstGeom>
          <a:solidFill>
            <a:schemeClr val="bg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矩形 6">
            <a:extLst>
              <a:ext uri="{FF2B5EF4-FFF2-40B4-BE49-F238E27FC236}">
                <a16:creationId xmlns:a16="http://schemas.microsoft.com/office/drawing/2014/main" id="{324BB652-7ADC-4D1C-B28E-1DBD14A22811}"/>
              </a:ext>
            </a:extLst>
          </p:cNvPr>
          <p:cNvSpPr/>
          <p:nvPr/>
        </p:nvSpPr>
        <p:spPr>
          <a:xfrm>
            <a:off x="3028819" y="-6066"/>
            <a:ext cx="1553630" cy="1569660"/>
          </a:xfrm>
          <a:prstGeom prst="rect">
            <a:avLst/>
          </a:prstGeom>
          <a:solidFill>
            <a:schemeClr val="tx2"/>
          </a:solidFill>
        </p:spPr>
        <p:txBody>
          <a:bodyPr wrap="none">
            <a:spAutoFit/>
          </a:bodyPr>
          <a:lstStyle/>
          <a:p>
            <a:pPr lvl="0" algn="ctr"/>
            <a:r>
              <a:rPr lang="en-US" altLang="zh-CN" sz="9600" b="1" dirty="0">
                <a:solidFill>
                  <a:schemeClr val="bg1"/>
                </a:solidFill>
                <a:latin typeface="Arial" panose="020B0604020202020204" pitchFamily="34" charset="0"/>
                <a:ea typeface="微软雅黑" panose="020B0503020204020204" pitchFamily="34" charset="-122"/>
              </a:rPr>
              <a:t>01</a:t>
            </a:r>
            <a:endParaRPr lang="zh-CN" altLang="en-US" sz="9600" b="1" dirty="0">
              <a:solidFill>
                <a:schemeClr val="bg1"/>
              </a:solidFill>
              <a:latin typeface="Arial" panose="020B0604020202020204" pitchFamily="34" charset="0"/>
              <a:ea typeface="微软雅黑" panose="020B0503020204020204" pitchFamily="34" charset="-122"/>
            </a:endParaRPr>
          </a:p>
        </p:txBody>
      </p:sp>
      <p:sp>
        <p:nvSpPr>
          <p:cNvPr id="8" name="矩形 7">
            <a:extLst>
              <a:ext uri="{FF2B5EF4-FFF2-40B4-BE49-F238E27FC236}">
                <a16:creationId xmlns:a16="http://schemas.microsoft.com/office/drawing/2014/main" id="{B5CB1F13-E7B7-4899-9A29-1FC1FBF75B0E}"/>
              </a:ext>
            </a:extLst>
          </p:cNvPr>
          <p:cNvSpPr/>
          <p:nvPr/>
        </p:nvSpPr>
        <p:spPr>
          <a:xfrm rot="16200000">
            <a:off x="3760634" y="3206156"/>
            <a:ext cx="90000" cy="1553630"/>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9" name="图片 8" descr="图片包含 建筑物&#10;&#10;自动生成的说明">
            <a:extLst>
              <a:ext uri="{FF2B5EF4-FFF2-40B4-BE49-F238E27FC236}">
                <a16:creationId xmlns:a16="http://schemas.microsoft.com/office/drawing/2014/main" id="{2E0E98AB-678B-4AE3-B65A-045B7A67A8A7}"/>
              </a:ext>
            </a:extLst>
          </p:cNvPr>
          <p:cNvPicPr>
            <a:picLocks noChangeAspect="1"/>
          </p:cNvPicPr>
          <p:nvPr/>
        </p:nvPicPr>
        <p:blipFill>
          <a:blip r:embed="rId4" cstate="print">
            <a:alphaModFix amt="35000"/>
            <a:extLst>
              <a:ext uri="{28A0092B-C50C-407E-A947-70E740481C1C}">
                <a14:useLocalDpi xmlns:a14="http://schemas.microsoft.com/office/drawing/2010/main" val="0"/>
              </a:ext>
            </a:extLst>
          </a:blip>
          <a:stretch>
            <a:fillRect/>
          </a:stretch>
        </p:blipFill>
        <p:spPr>
          <a:xfrm>
            <a:off x="1807368" y="5228360"/>
            <a:ext cx="3996532" cy="1286740"/>
          </a:xfrm>
          <a:prstGeom prst="rect">
            <a:avLst/>
          </a:prstGeom>
        </p:spPr>
      </p:pic>
      <p:sp>
        <p:nvSpPr>
          <p:cNvPr id="11" name="矩形 10">
            <a:extLst>
              <a:ext uri="{FF2B5EF4-FFF2-40B4-BE49-F238E27FC236}">
                <a16:creationId xmlns:a16="http://schemas.microsoft.com/office/drawing/2014/main" id="{F0860191-C098-4A60-B5DC-304B7D375F27}"/>
              </a:ext>
            </a:extLst>
          </p:cNvPr>
          <p:cNvSpPr/>
          <p:nvPr/>
        </p:nvSpPr>
        <p:spPr>
          <a:xfrm>
            <a:off x="2430898" y="2214264"/>
            <a:ext cx="2749471" cy="1323439"/>
          </a:xfrm>
          <a:prstGeom prst="rect">
            <a:avLst/>
          </a:prstGeom>
        </p:spPr>
        <p:txBody>
          <a:bodyPr wrap="none">
            <a:spAutoFit/>
          </a:bodyPr>
          <a:lstStyle/>
          <a:p>
            <a:pPr algn="ctr"/>
            <a:r>
              <a:rPr lang="zh-CN" altLang="en-US" sz="4000" b="1">
                <a:solidFill>
                  <a:srgbClr val="C8161E"/>
                </a:solidFill>
                <a:latin typeface="Arial" panose="020B0604020202020204" pitchFamily="34" charset="0"/>
                <a:ea typeface="微软雅黑" panose="020B0503020204020204" pitchFamily="34" charset="-122"/>
                <a:cs typeface="+mj-cs"/>
              </a:rPr>
              <a:t>傅里叶变换</a:t>
            </a:r>
            <a:endParaRPr lang="en-US" altLang="zh-CN" sz="4000" b="1">
              <a:solidFill>
                <a:srgbClr val="C8161E"/>
              </a:solidFill>
              <a:latin typeface="Arial" panose="020B0604020202020204" pitchFamily="34" charset="0"/>
              <a:ea typeface="微软雅黑" panose="020B0503020204020204" pitchFamily="34" charset="-122"/>
              <a:cs typeface="+mj-cs"/>
            </a:endParaRPr>
          </a:p>
          <a:p>
            <a:pPr algn="ctr"/>
            <a:r>
              <a:rPr lang="zh-CN" altLang="en-US" sz="4000" b="1">
                <a:solidFill>
                  <a:srgbClr val="C8161E"/>
                </a:solidFill>
                <a:latin typeface="Arial" panose="020B0604020202020204" pitchFamily="34" charset="0"/>
                <a:ea typeface="微软雅黑" panose="020B0503020204020204" pitchFamily="34" charset="-122"/>
                <a:cs typeface="+mj-cs"/>
              </a:rPr>
              <a:t>背景介绍</a:t>
            </a:r>
            <a:endParaRPr lang="zh-CN" altLang="en-US" dirty="0">
              <a:latin typeface="Arial" panose="020B0604020202020204" pitchFamily="34" charset="0"/>
              <a:ea typeface="微软雅黑" panose="020B0503020204020204" pitchFamily="34" charset="-122"/>
            </a:endParaRPr>
          </a:p>
        </p:txBody>
      </p:sp>
    </p:spTree>
    <p:extLst>
      <p:ext uri="{BB962C8B-B14F-4D97-AF65-F5344CB8AC3E}">
        <p14:creationId xmlns:p14="http://schemas.microsoft.com/office/powerpoint/2010/main" val="3193471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标题 22">
            <a:extLst>
              <a:ext uri="{FF2B5EF4-FFF2-40B4-BE49-F238E27FC236}">
                <a16:creationId xmlns:a16="http://schemas.microsoft.com/office/drawing/2014/main" id="{A048031C-ACCD-4F47-AC1D-F55A1029665D}"/>
              </a:ext>
            </a:extLst>
          </p:cNvPr>
          <p:cNvSpPr>
            <a:spLocks noGrp="1"/>
          </p:cNvSpPr>
          <p:nvPr>
            <p:ph type="title"/>
          </p:nvPr>
        </p:nvSpPr>
        <p:spPr>
          <a:xfrm>
            <a:off x="423701" y="303883"/>
            <a:ext cx="8940432" cy="657713"/>
          </a:xfrm>
        </p:spPr>
        <p:txBody>
          <a:bodyPr/>
          <a:lstStyle/>
          <a:p>
            <a:r>
              <a:rPr lang="zh-CN" altLang="en-US" dirty="0">
                <a:latin typeface="Arial" panose="020B0604020202020204" pitchFamily="34" charset="0"/>
                <a:ea typeface="微软雅黑" panose="020B0503020204020204" pitchFamily="34" charset="-122"/>
              </a:rPr>
              <a:t>从</a:t>
            </a:r>
            <a:r>
              <a:rPr lang="en-US" altLang="zh-CN" dirty="0">
                <a:latin typeface="Arial" panose="020B0604020202020204" pitchFamily="34" charset="0"/>
                <a:ea typeface="微软雅黑" panose="020B0503020204020204" pitchFamily="34" charset="-122"/>
              </a:rPr>
              <a:t>CFT</a:t>
            </a:r>
            <a:r>
              <a:rPr lang="zh-CN" altLang="en-US" dirty="0">
                <a:latin typeface="Arial" panose="020B0604020202020204" pitchFamily="34" charset="0"/>
                <a:ea typeface="微软雅黑" panose="020B0503020204020204" pitchFamily="34" charset="-122"/>
              </a:rPr>
              <a:t>到</a:t>
            </a:r>
            <a:r>
              <a:rPr lang="en-US" altLang="zh-CN" dirty="0">
                <a:latin typeface="Arial" panose="020B0604020202020204" pitchFamily="34" charset="0"/>
                <a:ea typeface="微软雅黑" panose="020B0503020204020204" pitchFamily="34" charset="-122"/>
              </a:rPr>
              <a:t>DTFT</a:t>
            </a:r>
            <a:r>
              <a:rPr lang="zh-CN" altLang="en-US" dirty="0">
                <a:latin typeface="Arial" panose="020B0604020202020204" pitchFamily="34" charset="0"/>
                <a:ea typeface="微软雅黑" panose="020B0503020204020204" pitchFamily="34" charset="-122"/>
              </a:rPr>
              <a:t>产生的频率混叠效应（</a:t>
            </a:r>
            <a:r>
              <a:rPr lang="en-US" altLang="zh-CN" dirty="0">
                <a:latin typeface="Arial" panose="020B0604020202020204" pitchFamily="34" charset="0"/>
                <a:ea typeface="微软雅黑" panose="020B0503020204020204" pitchFamily="34" charset="-122"/>
              </a:rPr>
              <a:t>aliasing</a:t>
            </a:r>
            <a:r>
              <a:rPr lang="zh-CN" altLang="en-US" dirty="0">
                <a:latin typeface="Arial" panose="020B0604020202020204" pitchFamily="34" charset="0"/>
                <a:ea typeface="微软雅黑" panose="020B0503020204020204" pitchFamily="34" charset="-122"/>
              </a:rPr>
              <a:t>）</a:t>
            </a:r>
          </a:p>
        </p:txBody>
      </p:sp>
      <p:sp>
        <p:nvSpPr>
          <p:cNvPr id="2" name="文本框 1">
            <a:extLst>
              <a:ext uri="{FF2B5EF4-FFF2-40B4-BE49-F238E27FC236}">
                <a16:creationId xmlns:a16="http://schemas.microsoft.com/office/drawing/2014/main" id="{8A505AEE-C34B-815D-8D08-22ACD25E1F00}"/>
              </a:ext>
            </a:extLst>
          </p:cNvPr>
          <p:cNvSpPr txBox="1"/>
          <p:nvPr/>
        </p:nvSpPr>
        <p:spPr>
          <a:xfrm>
            <a:off x="279768" y="2931659"/>
            <a:ext cx="6910866" cy="369332"/>
          </a:xfrm>
          <a:prstGeom prst="rect">
            <a:avLst/>
          </a:prstGeom>
          <a:noFill/>
        </p:spPr>
        <p:txBody>
          <a:bodyPr wrap="none" rtlCol="0">
            <a:spAutoFit/>
          </a:bodyPr>
          <a:lstStyle/>
          <a:p>
            <a:r>
              <a:rPr lang="zh-CN" altLang="en-US"/>
              <a:t>问题描述：</a:t>
            </a:r>
            <a:r>
              <a:rPr lang="en-US" altLang="zh-CN"/>
              <a:t>DTFT</a:t>
            </a:r>
            <a:r>
              <a:rPr lang="zh-CN" altLang="en-US"/>
              <a:t>正变换</a:t>
            </a:r>
            <a:r>
              <a:rPr lang="en-US" altLang="zh-CN"/>
              <a:t>+</a:t>
            </a:r>
            <a:r>
              <a:rPr lang="zh-CN" altLang="en-US"/>
              <a:t>逆变换之后，和真实信号到底相差多少？</a:t>
            </a:r>
          </a:p>
        </p:txBody>
      </p:sp>
      <p:pic>
        <p:nvPicPr>
          <p:cNvPr id="4" name="图片 3">
            <a:extLst>
              <a:ext uri="{FF2B5EF4-FFF2-40B4-BE49-F238E27FC236}">
                <a16:creationId xmlns:a16="http://schemas.microsoft.com/office/drawing/2014/main" id="{94DFBC55-44F9-4251-A27E-53CB095B4446}"/>
              </a:ext>
            </a:extLst>
          </p:cNvPr>
          <p:cNvPicPr>
            <a:picLocks noChangeAspect="1"/>
          </p:cNvPicPr>
          <p:nvPr/>
        </p:nvPicPr>
        <p:blipFill>
          <a:blip r:embed="rId2"/>
          <a:stretch>
            <a:fillRect/>
          </a:stretch>
        </p:blipFill>
        <p:spPr>
          <a:xfrm>
            <a:off x="4076601" y="4623006"/>
            <a:ext cx="3835597" cy="781090"/>
          </a:xfrm>
          <a:prstGeom prst="rect">
            <a:avLst/>
          </a:prstGeom>
          <a:ln>
            <a:solidFill>
              <a:schemeClr val="tx1"/>
            </a:solidFill>
          </a:ln>
        </p:spPr>
      </p:pic>
      <p:sp>
        <p:nvSpPr>
          <p:cNvPr id="6" name="文本框 5">
            <a:extLst>
              <a:ext uri="{FF2B5EF4-FFF2-40B4-BE49-F238E27FC236}">
                <a16:creationId xmlns:a16="http://schemas.microsoft.com/office/drawing/2014/main" id="{23C0B935-B2AF-FF18-64F8-9EA3ABCD4C3E}"/>
              </a:ext>
            </a:extLst>
          </p:cNvPr>
          <p:cNvSpPr txBox="1"/>
          <p:nvPr/>
        </p:nvSpPr>
        <p:spPr>
          <a:xfrm>
            <a:off x="1809372" y="4777346"/>
            <a:ext cx="1925831" cy="369332"/>
          </a:xfrm>
          <a:prstGeom prst="rect">
            <a:avLst/>
          </a:prstGeom>
          <a:noFill/>
        </p:spPr>
        <p:txBody>
          <a:bodyPr wrap="square">
            <a:spAutoFit/>
          </a:bodyPr>
          <a:lstStyle/>
          <a:p>
            <a:r>
              <a:rPr lang="en-US" altLang="zh-CN"/>
              <a:t>DTFT</a:t>
            </a:r>
            <a:r>
              <a:rPr lang="zh-CN" altLang="en-US"/>
              <a:t>正变换：</a:t>
            </a:r>
          </a:p>
        </p:txBody>
      </p:sp>
      <p:pic>
        <p:nvPicPr>
          <p:cNvPr id="8" name="图片 7">
            <a:extLst>
              <a:ext uri="{FF2B5EF4-FFF2-40B4-BE49-F238E27FC236}">
                <a16:creationId xmlns:a16="http://schemas.microsoft.com/office/drawing/2014/main" id="{B9E1C617-E8AD-DDC4-9ACB-9428909D6078}"/>
              </a:ext>
            </a:extLst>
          </p:cNvPr>
          <p:cNvPicPr>
            <a:picLocks noChangeAspect="1"/>
          </p:cNvPicPr>
          <p:nvPr/>
        </p:nvPicPr>
        <p:blipFill>
          <a:blip r:embed="rId3"/>
          <a:stretch>
            <a:fillRect/>
          </a:stretch>
        </p:blipFill>
        <p:spPr>
          <a:xfrm>
            <a:off x="4236313" y="5750053"/>
            <a:ext cx="3054507" cy="704886"/>
          </a:xfrm>
          <a:prstGeom prst="rect">
            <a:avLst/>
          </a:prstGeom>
          <a:ln>
            <a:solidFill>
              <a:schemeClr val="tx1"/>
            </a:solidFill>
          </a:ln>
        </p:spPr>
      </p:pic>
      <p:pic>
        <p:nvPicPr>
          <p:cNvPr id="9" name="图片 8">
            <a:extLst>
              <a:ext uri="{FF2B5EF4-FFF2-40B4-BE49-F238E27FC236}">
                <a16:creationId xmlns:a16="http://schemas.microsoft.com/office/drawing/2014/main" id="{3CD03368-3275-022B-150F-568CD8299F97}"/>
              </a:ext>
            </a:extLst>
          </p:cNvPr>
          <p:cNvPicPr>
            <a:picLocks noChangeAspect="1"/>
          </p:cNvPicPr>
          <p:nvPr/>
        </p:nvPicPr>
        <p:blipFill>
          <a:blip r:embed="rId4"/>
          <a:stretch>
            <a:fillRect/>
          </a:stretch>
        </p:blipFill>
        <p:spPr>
          <a:xfrm>
            <a:off x="3943244" y="3663591"/>
            <a:ext cx="4102311" cy="685835"/>
          </a:xfrm>
          <a:prstGeom prst="rect">
            <a:avLst/>
          </a:prstGeom>
          <a:ln>
            <a:solidFill>
              <a:schemeClr val="tx1"/>
            </a:solidFill>
          </a:ln>
        </p:spPr>
      </p:pic>
      <p:sp>
        <p:nvSpPr>
          <p:cNvPr id="10" name="文本框 9">
            <a:extLst>
              <a:ext uri="{FF2B5EF4-FFF2-40B4-BE49-F238E27FC236}">
                <a16:creationId xmlns:a16="http://schemas.microsoft.com/office/drawing/2014/main" id="{B8A87A86-194C-884D-113E-6BB01DA6C671}"/>
              </a:ext>
            </a:extLst>
          </p:cNvPr>
          <p:cNvSpPr txBox="1"/>
          <p:nvPr/>
        </p:nvSpPr>
        <p:spPr>
          <a:xfrm>
            <a:off x="1911405" y="3821842"/>
            <a:ext cx="1569660" cy="369332"/>
          </a:xfrm>
          <a:prstGeom prst="rect">
            <a:avLst/>
          </a:prstGeom>
          <a:noFill/>
        </p:spPr>
        <p:txBody>
          <a:bodyPr wrap="none" rtlCol="0">
            <a:spAutoFit/>
          </a:bodyPr>
          <a:lstStyle/>
          <a:p>
            <a:r>
              <a:rPr lang="zh-CN" altLang="en-US"/>
              <a:t>傅里叶变换：</a:t>
            </a:r>
          </a:p>
        </p:txBody>
      </p:sp>
      <p:sp>
        <p:nvSpPr>
          <p:cNvPr id="11" name="文本框 10">
            <a:extLst>
              <a:ext uri="{FF2B5EF4-FFF2-40B4-BE49-F238E27FC236}">
                <a16:creationId xmlns:a16="http://schemas.microsoft.com/office/drawing/2014/main" id="{4B65E057-37A4-4364-E950-5A65DA0F55C5}"/>
              </a:ext>
            </a:extLst>
          </p:cNvPr>
          <p:cNvSpPr txBox="1"/>
          <p:nvPr/>
        </p:nvSpPr>
        <p:spPr>
          <a:xfrm>
            <a:off x="1911407" y="5917830"/>
            <a:ext cx="1338828" cy="369332"/>
          </a:xfrm>
          <a:prstGeom prst="rect">
            <a:avLst/>
          </a:prstGeom>
          <a:noFill/>
        </p:spPr>
        <p:txBody>
          <a:bodyPr wrap="none" rtlCol="0">
            <a:spAutoFit/>
          </a:bodyPr>
          <a:lstStyle/>
          <a:p>
            <a:r>
              <a:rPr lang="zh-CN" altLang="en-US"/>
              <a:t>混叠效应：</a:t>
            </a:r>
          </a:p>
        </p:txBody>
      </p:sp>
      <p:pic>
        <p:nvPicPr>
          <p:cNvPr id="1026" name="Picture 2">
            <a:extLst>
              <a:ext uri="{FF2B5EF4-FFF2-40B4-BE49-F238E27FC236}">
                <a16:creationId xmlns:a16="http://schemas.microsoft.com/office/drawing/2014/main" id="{6934FE8F-F9B6-0653-BD71-0B9C745A158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00783" y="1117600"/>
            <a:ext cx="8521086" cy="18140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16146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标题 22">
            <a:extLst>
              <a:ext uri="{FF2B5EF4-FFF2-40B4-BE49-F238E27FC236}">
                <a16:creationId xmlns:a16="http://schemas.microsoft.com/office/drawing/2014/main" id="{A048031C-ACCD-4F47-AC1D-F55A1029665D}"/>
              </a:ext>
            </a:extLst>
          </p:cNvPr>
          <p:cNvSpPr>
            <a:spLocks noGrp="1"/>
          </p:cNvSpPr>
          <p:nvPr>
            <p:ph type="title"/>
          </p:nvPr>
        </p:nvSpPr>
        <p:spPr/>
        <p:txBody>
          <a:bodyPr/>
          <a:lstStyle/>
          <a:p>
            <a:r>
              <a:rPr lang="zh-CN" altLang="en-US">
                <a:latin typeface="Arial" panose="020B0604020202020204" pitchFamily="34" charset="0"/>
                <a:ea typeface="微软雅黑" panose="020B0503020204020204" pitchFamily="34" charset="-122"/>
              </a:rPr>
              <a:t>混叠效应的推导</a:t>
            </a:r>
            <a:endParaRPr lang="zh-CN" altLang="en-US" dirty="0">
              <a:latin typeface="Arial" panose="020B0604020202020204" pitchFamily="34" charset="0"/>
              <a:ea typeface="微软雅黑" panose="020B0503020204020204" pitchFamily="34" charset="-122"/>
            </a:endParaRPr>
          </a:p>
        </p:txBody>
      </p:sp>
      <p:pic>
        <p:nvPicPr>
          <p:cNvPr id="3" name="图片 2">
            <a:extLst>
              <a:ext uri="{FF2B5EF4-FFF2-40B4-BE49-F238E27FC236}">
                <a16:creationId xmlns:a16="http://schemas.microsoft.com/office/drawing/2014/main" id="{35DA8843-CA8D-A33C-38F4-FF9A7A5B0E0E}"/>
              </a:ext>
            </a:extLst>
          </p:cNvPr>
          <p:cNvPicPr>
            <a:picLocks noChangeAspect="1"/>
          </p:cNvPicPr>
          <p:nvPr/>
        </p:nvPicPr>
        <p:blipFill>
          <a:blip r:embed="rId2"/>
          <a:stretch>
            <a:fillRect/>
          </a:stretch>
        </p:blipFill>
        <p:spPr>
          <a:xfrm>
            <a:off x="378227" y="1823336"/>
            <a:ext cx="5468955" cy="3651593"/>
          </a:xfrm>
          <a:prstGeom prst="rect">
            <a:avLst/>
          </a:prstGeom>
          <a:ln>
            <a:solidFill>
              <a:schemeClr val="tx1"/>
            </a:solidFill>
          </a:ln>
        </p:spPr>
      </p:pic>
      <p:pic>
        <p:nvPicPr>
          <p:cNvPr id="5" name="图片 4">
            <a:extLst>
              <a:ext uri="{FF2B5EF4-FFF2-40B4-BE49-F238E27FC236}">
                <a16:creationId xmlns:a16="http://schemas.microsoft.com/office/drawing/2014/main" id="{A5246A13-D1A6-8F4F-DC2A-2414C7E5BEB2}"/>
              </a:ext>
            </a:extLst>
          </p:cNvPr>
          <p:cNvPicPr>
            <a:picLocks noChangeAspect="1"/>
          </p:cNvPicPr>
          <p:nvPr/>
        </p:nvPicPr>
        <p:blipFill>
          <a:blip r:embed="rId3"/>
          <a:stretch>
            <a:fillRect/>
          </a:stretch>
        </p:blipFill>
        <p:spPr>
          <a:xfrm>
            <a:off x="6344820" y="2084271"/>
            <a:ext cx="5290354" cy="2689458"/>
          </a:xfrm>
          <a:prstGeom prst="rect">
            <a:avLst/>
          </a:prstGeom>
          <a:ln>
            <a:solidFill>
              <a:schemeClr val="tx1"/>
            </a:solidFill>
          </a:ln>
        </p:spPr>
      </p:pic>
    </p:spTree>
    <p:extLst>
      <p:ext uri="{BB962C8B-B14F-4D97-AF65-F5344CB8AC3E}">
        <p14:creationId xmlns:p14="http://schemas.microsoft.com/office/powerpoint/2010/main" val="313781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标题 22">
            <a:extLst>
              <a:ext uri="{FF2B5EF4-FFF2-40B4-BE49-F238E27FC236}">
                <a16:creationId xmlns:a16="http://schemas.microsoft.com/office/drawing/2014/main" id="{A048031C-ACCD-4F47-AC1D-F55A1029665D}"/>
              </a:ext>
            </a:extLst>
          </p:cNvPr>
          <p:cNvSpPr>
            <a:spLocks noGrp="1"/>
          </p:cNvSpPr>
          <p:nvPr>
            <p:ph type="title"/>
          </p:nvPr>
        </p:nvSpPr>
        <p:spPr/>
        <p:txBody>
          <a:bodyPr/>
          <a:lstStyle/>
          <a:p>
            <a:r>
              <a:rPr lang="zh-CN" altLang="en-US">
                <a:latin typeface="Arial" panose="020B0604020202020204" pitchFamily="34" charset="0"/>
                <a:ea typeface="微软雅黑" panose="020B0503020204020204" pitchFamily="34" charset="-122"/>
              </a:rPr>
              <a:t>对混叠效应的理解</a:t>
            </a:r>
            <a:endParaRPr lang="zh-CN" altLang="en-US" dirty="0">
              <a:latin typeface="Arial" panose="020B0604020202020204" pitchFamily="34" charset="0"/>
              <a:ea typeface="微软雅黑" panose="020B0503020204020204" pitchFamily="34" charset="-122"/>
            </a:endParaRPr>
          </a:p>
        </p:txBody>
      </p:sp>
      <p:pic>
        <p:nvPicPr>
          <p:cNvPr id="2" name="图片 1">
            <a:extLst>
              <a:ext uri="{FF2B5EF4-FFF2-40B4-BE49-F238E27FC236}">
                <a16:creationId xmlns:a16="http://schemas.microsoft.com/office/drawing/2014/main" id="{7498FC11-8C98-F2D9-E08C-C021EC105A90}"/>
              </a:ext>
            </a:extLst>
          </p:cNvPr>
          <p:cNvPicPr>
            <a:picLocks noChangeAspect="1"/>
          </p:cNvPicPr>
          <p:nvPr/>
        </p:nvPicPr>
        <p:blipFill>
          <a:blip r:embed="rId2"/>
          <a:stretch>
            <a:fillRect/>
          </a:stretch>
        </p:blipFill>
        <p:spPr>
          <a:xfrm>
            <a:off x="4568746" y="1486225"/>
            <a:ext cx="3054507" cy="704886"/>
          </a:xfrm>
          <a:prstGeom prst="rect">
            <a:avLst/>
          </a:prstGeom>
          <a:ln>
            <a:solidFill>
              <a:schemeClr val="tx1"/>
            </a:solidFill>
          </a:ln>
        </p:spPr>
      </p:pic>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0A55CF68-3339-BB7F-F72E-B5B5CCF288CC}"/>
                  </a:ext>
                </a:extLst>
              </p:cNvPr>
              <p:cNvSpPr txBox="1"/>
              <p:nvPr/>
            </p:nvSpPr>
            <p:spPr>
              <a:xfrm>
                <a:off x="381368" y="2642873"/>
                <a:ext cx="10275668" cy="3390993"/>
              </a:xfrm>
              <a:prstGeom prst="rect">
                <a:avLst/>
              </a:prstGeom>
              <a:noFill/>
            </p:spPr>
            <p:txBody>
              <a:bodyPr wrap="square" rtlCol="0">
                <a:spAutoFit/>
              </a:bodyPr>
              <a:lstStyle/>
              <a:p>
                <a:pPr marL="342900" indent="-342900">
                  <a:lnSpc>
                    <a:spcPct val="150000"/>
                  </a:lnSpc>
                  <a:spcBef>
                    <a:spcPts val="2400"/>
                  </a:spcBef>
                  <a:buAutoNum type="arabicPeriod"/>
                </a:pPr>
                <a:r>
                  <a:rPr lang="zh-CN" altLang="en-US"/>
                  <a:t>左边是离散时间采样拟合的信号，右边是真实信号。</a:t>
                </a:r>
                <a:endParaRPr lang="en-US" altLang="zh-CN"/>
              </a:p>
              <a:p>
                <a:pPr marL="342900" indent="-342900">
                  <a:lnSpc>
                    <a:spcPct val="150000"/>
                  </a:lnSpc>
                  <a:spcBef>
                    <a:spcPts val="2400"/>
                  </a:spcBef>
                  <a:buAutoNum type="arabicPeriod"/>
                </a:pPr>
                <a:r>
                  <a:rPr lang="en-US" altLang="zh-CN"/>
                  <a:t>DTFT</a:t>
                </a:r>
                <a:r>
                  <a:rPr lang="zh-CN" altLang="en-US"/>
                  <a:t>是一个周期为</a:t>
                </a:r>
                <a14:m>
                  <m:oMath xmlns:m="http://schemas.openxmlformats.org/officeDocument/2006/math">
                    <m:r>
                      <a:rPr lang="en-US" altLang="zh-CN" b="0" i="1" smtClean="0">
                        <a:latin typeface="Cambria Math" panose="02040503050406030204" pitchFamily="18" charset="0"/>
                      </a:rPr>
                      <m:t>1/</m:t>
                    </m:r>
                    <m:r>
                      <a:rPr lang="en-US" altLang="zh-CN" b="0" i="1" smtClean="0">
                        <a:latin typeface="Cambria Math" panose="02040503050406030204" pitchFamily="18" charset="0"/>
                      </a:rPr>
                      <m:t>𝛿</m:t>
                    </m:r>
                  </m:oMath>
                </a14:m>
                <a:r>
                  <a:rPr lang="zh-CN" altLang="en-US"/>
                  <a:t>的函数。</a:t>
                </a:r>
                <a:endParaRPr lang="en-US" altLang="zh-CN"/>
              </a:p>
              <a:p>
                <a:pPr marL="342900" indent="-342900">
                  <a:lnSpc>
                    <a:spcPct val="150000"/>
                  </a:lnSpc>
                  <a:spcBef>
                    <a:spcPts val="2400"/>
                  </a:spcBef>
                  <a:buAutoNum type="arabicPeriod"/>
                </a:pPr>
                <a:r>
                  <a:rPr lang="en-US" altLang="zh-CN"/>
                  <a:t>DTFT</a:t>
                </a:r>
                <a:r>
                  <a:rPr lang="zh-CN" altLang="en-US"/>
                  <a:t>的自变量</a:t>
                </a:r>
                <a14:m>
                  <m:oMath xmlns:m="http://schemas.openxmlformats.org/officeDocument/2006/math">
                    <m:r>
                      <a:rPr lang="en-US" altLang="zh-CN" b="0" i="1" smtClean="0">
                        <a:latin typeface="Cambria Math" panose="02040503050406030204" pitchFamily="18" charset="0"/>
                      </a:rPr>
                      <m:t>𝜉</m:t>
                    </m:r>
                  </m:oMath>
                </a14:m>
                <a:r>
                  <a:rPr lang="zh-CN" altLang="en-US"/>
                  <a:t>范围应该是</a:t>
                </a:r>
                <a14:m>
                  <m:oMath xmlns:m="http://schemas.openxmlformats.org/officeDocument/2006/math">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2</m:t>
                        </m:r>
                        <m:r>
                          <a:rPr lang="en-US" altLang="zh-CN" b="0" i="1" smtClean="0">
                            <a:latin typeface="Cambria Math" panose="02040503050406030204" pitchFamily="18" charset="0"/>
                          </a:rPr>
                          <m:t>𝛿</m:t>
                        </m:r>
                      </m:den>
                    </m:f>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2</m:t>
                        </m:r>
                        <m:r>
                          <a:rPr lang="en-US" altLang="zh-CN" b="0" i="1" smtClean="0">
                            <a:latin typeface="Cambria Math" panose="02040503050406030204" pitchFamily="18" charset="0"/>
                          </a:rPr>
                          <m:t>𝛿</m:t>
                        </m:r>
                      </m:den>
                    </m:f>
                    <m:r>
                      <a:rPr lang="en-US" altLang="zh-CN" b="0" i="1" smtClean="0">
                        <a:latin typeface="Cambria Math" panose="02040503050406030204" pitchFamily="18" charset="0"/>
                      </a:rPr>
                      <m:t>]</m:t>
                    </m:r>
                    <m:r>
                      <a:rPr lang="zh-CN" altLang="en-US" i="1">
                        <a:latin typeface="Cambria Math" panose="02040503050406030204" pitchFamily="18" charset="0"/>
                      </a:rPr>
                      <m:t>，</m:t>
                    </m:r>
                  </m:oMath>
                </a14:m>
                <a:r>
                  <a:rPr lang="zh-CN" altLang="en-US"/>
                  <a:t>如果信号本身频率也在这个范围内，则右端求和项只有一个非</a:t>
                </a:r>
                <a:r>
                  <a:rPr lang="en-US" altLang="zh-CN"/>
                  <a:t>0</a:t>
                </a:r>
                <a:r>
                  <a:rPr lang="zh-CN" altLang="en-US"/>
                  <a:t>，即</a:t>
                </a:r>
                <a14:m>
                  <m:oMath xmlns:m="http://schemas.openxmlformats.org/officeDocument/2006/math">
                    <m:acc>
                      <m:accPr>
                        <m:chr m:val="̂"/>
                        <m:ctrlPr>
                          <a:rPr lang="zh-CN" altLang="en-US" i="1" smtClean="0">
                            <a:latin typeface="Cambria Math" panose="02040503050406030204" pitchFamily="18" charset="0"/>
                          </a:rPr>
                        </m:ctrlPr>
                      </m:accPr>
                      <m:e>
                        <m:r>
                          <a:rPr lang="en-US" altLang="zh-CN" b="0" i="1" smtClean="0">
                            <a:latin typeface="Cambria Math" panose="02040503050406030204" pitchFamily="18" charset="0"/>
                          </a:rPr>
                          <m:t>𝑔</m:t>
                        </m:r>
                      </m:e>
                    </m:acc>
                    <m:r>
                      <a:rPr lang="en-US" altLang="zh-CN" b="0" i="1" smtClean="0">
                        <a:latin typeface="Cambria Math" panose="02040503050406030204" pitchFamily="18" charset="0"/>
                      </a:rPr>
                      <m:t>(</m:t>
                    </m:r>
                    <m:r>
                      <a:rPr lang="en-US" altLang="zh-CN" b="0" i="1" smtClean="0">
                        <a:latin typeface="Cambria Math" panose="02040503050406030204" pitchFamily="18" charset="0"/>
                      </a:rPr>
                      <m:t>𝜉</m:t>
                    </m:r>
                    <m:r>
                      <a:rPr lang="en-US" altLang="zh-CN" b="0" i="1" smtClean="0">
                        <a:latin typeface="Cambria Math" panose="02040503050406030204" pitchFamily="18" charset="0"/>
                      </a:rPr>
                      <m:t>)</m:t>
                    </m:r>
                    <m:r>
                      <a:rPr lang="zh-CN" altLang="en-US" i="1">
                        <a:latin typeface="Cambria Math" panose="02040503050406030204" pitchFamily="18" charset="0"/>
                      </a:rPr>
                      <m:t>。</m:t>
                    </m:r>
                  </m:oMath>
                </a14:m>
                <a:r>
                  <a:rPr lang="zh-CN" altLang="en-US"/>
                  <a:t>此时</a:t>
                </a:r>
                <a:r>
                  <a:rPr lang="en-US" altLang="zh-CN"/>
                  <a:t>DTFT</a:t>
                </a:r>
                <a:r>
                  <a:rPr lang="zh-CN" altLang="en-US"/>
                  <a:t>就是真实信号的周期延拓。</a:t>
                </a:r>
                <a:endParaRPr lang="en-US" altLang="zh-CN"/>
              </a:p>
              <a:p>
                <a:pPr marL="342900" indent="-342900">
                  <a:lnSpc>
                    <a:spcPct val="150000"/>
                  </a:lnSpc>
                  <a:spcBef>
                    <a:spcPts val="2400"/>
                  </a:spcBef>
                  <a:buAutoNum type="arabicPeriod"/>
                </a:pPr>
                <a:r>
                  <a:rPr lang="zh-CN" altLang="en-US"/>
                  <a:t>若真实信号有</a:t>
                </a:r>
                <a14:m>
                  <m:oMath xmlns:m="http://schemas.openxmlformats.org/officeDocument/2006/math">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2</m:t>
                        </m:r>
                        <m:r>
                          <a:rPr lang="en-US" altLang="zh-CN" b="0" i="1" smtClean="0">
                            <a:latin typeface="Cambria Math" panose="02040503050406030204" pitchFamily="18" charset="0"/>
                          </a:rPr>
                          <m:t>𝛿</m:t>
                        </m:r>
                      </m:den>
                    </m:f>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2</m:t>
                        </m:r>
                        <m:r>
                          <a:rPr lang="en-US" altLang="zh-CN" b="0" i="1" smtClean="0">
                            <a:latin typeface="Cambria Math" panose="02040503050406030204" pitchFamily="18" charset="0"/>
                          </a:rPr>
                          <m:t>𝛿</m:t>
                        </m:r>
                      </m:den>
                    </m:f>
                    <m:r>
                      <a:rPr lang="en-US" altLang="zh-CN" b="0" i="1" smtClean="0">
                        <a:latin typeface="Cambria Math" panose="02040503050406030204" pitchFamily="18" charset="0"/>
                      </a:rPr>
                      <m:t>]</m:t>
                    </m:r>
                    <m:r>
                      <a:rPr lang="zh-CN" altLang="en-US" i="1">
                        <a:latin typeface="Cambria Math" panose="02040503050406030204" pitchFamily="18" charset="0"/>
                      </a:rPr>
                      <m:t>以外</m:t>
                    </m:r>
                  </m:oMath>
                </a14:m>
                <a:r>
                  <a:rPr lang="zh-CN" altLang="en-US"/>
                  <a:t>的值，则右端求和项非</a:t>
                </a:r>
                <a:r>
                  <a:rPr lang="en-US" altLang="zh-CN"/>
                  <a:t>0</a:t>
                </a:r>
                <a:r>
                  <a:rPr lang="zh-CN" altLang="en-US"/>
                  <a:t>项不唯一，产生频率混叠现象。</a:t>
                </a:r>
                <a:endParaRPr lang="en-US" altLang="zh-CN"/>
              </a:p>
            </p:txBody>
          </p:sp>
        </mc:Choice>
        <mc:Fallback xmlns="">
          <p:sp>
            <p:nvSpPr>
              <p:cNvPr id="4" name="文本框 3">
                <a:extLst>
                  <a:ext uri="{FF2B5EF4-FFF2-40B4-BE49-F238E27FC236}">
                    <a16:creationId xmlns:a16="http://schemas.microsoft.com/office/drawing/2014/main" id="{0A55CF68-3339-BB7F-F72E-B5B5CCF288CC}"/>
                  </a:ext>
                </a:extLst>
              </p:cNvPr>
              <p:cNvSpPr txBox="1">
                <a:spLocks noRot="1" noChangeAspect="1" noMove="1" noResize="1" noEditPoints="1" noAdjustHandles="1" noChangeArrowheads="1" noChangeShapeType="1" noTextEdit="1"/>
              </p:cNvSpPr>
              <p:nvPr/>
            </p:nvSpPr>
            <p:spPr>
              <a:xfrm>
                <a:off x="381368" y="2642873"/>
                <a:ext cx="10275668" cy="3390993"/>
              </a:xfrm>
              <a:prstGeom prst="rect">
                <a:avLst/>
              </a:prstGeom>
              <a:blipFill>
                <a:blip r:embed="rId3"/>
                <a:stretch>
                  <a:fillRect l="-415" b="-18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9558357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标题 22">
            <a:extLst>
              <a:ext uri="{FF2B5EF4-FFF2-40B4-BE49-F238E27FC236}">
                <a16:creationId xmlns:a16="http://schemas.microsoft.com/office/drawing/2014/main" id="{A048031C-ACCD-4F47-AC1D-F55A1029665D}"/>
              </a:ext>
            </a:extLst>
          </p:cNvPr>
          <p:cNvSpPr>
            <a:spLocks noGrp="1"/>
          </p:cNvSpPr>
          <p:nvPr>
            <p:ph type="title"/>
          </p:nvPr>
        </p:nvSpPr>
        <p:spPr/>
        <p:txBody>
          <a:bodyPr/>
          <a:lstStyle/>
          <a:p>
            <a:r>
              <a:rPr lang="zh-CN" altLang="en-US">
                <a:latin typeface="Arial" panose="020B0604020202020204" pitchFamily="34" charset="0"/>
                <a:ea typeface="微软雅黑" panose="020B0503020204020204" pitchFamily="34" charset="-122"/>
              </a:rPr>
              <a:t>对混叠效应的理解</a:t>
            </a:r>
            <a:endParaRPr lang="zh-CN" altLang="en-US" dirty="0">
              <a:latin typeface="Arial" panose="020B0604020202020204" pitchFamily="34" charset="0"/>
              <a:ea typeface="微软雅黑" panose="020B0503020204020204" pitchFamily="34" charset="-122"/>
            </a:endParaRPr>
          </a:p>
        </p:txBody>
      </p:sp>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6F11D10A-37D6-C6F2-2C56-E74CE53CC2E1}"/>
                  </a:ext>
                </a:extLst>
              </p:cNvPr>
              <p:cNvSpPr txBox="1"/>
              <p:nvPr/>
            </p:nvSpPr>
            <p:spPr>
              <a:xfrm>
                <a:off x="381368" y="1526193"/>
                <a:ext cx="2640851" cy="369332"/>
              </a:xfrm>
              <a:prstGeom prst="rect">
                <a:avLst/>
              </a:prstGeom>
              <a:noFill/>
            </p:spPr>
            <p:txBody>
              <a:bodyPr wrap="none" rtlCol="0">
                <a:spAutoFit/>
              </a:bodyPr>
              <a:lstStyle/>
              <a:p>
                <a:r>
                  <a:rPr lang="zh-CN" altLang="en-US"/>
                  <a:t>例子：</a:t>
                </a:r>
                <a14:m>
                  <m:oMath xmlns:m="http://schemas.openxmlformats.org/officeDocument/2006/math">
                    <m:r>
                      <a:rPr lang="en-US" altLang="zh-CN" b="0" i="1" smtClean="0">
                        <a:latin typeface="Cambria Math" panose="02040503050406030204" pitchFamily="18" charset="0"/>
                      </a:rPr>
                      <m:t>𝑔</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cos</m:t>
                        </m:r>
                      </m:fName>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2</m:t>
                            </m:r>
                            <m:r>
                              <a:rPr lang="en-US" altLang="zh-CN" b="0" i="1" smtClean="0">
                                <a:latin typeface="Cambria Math" panose="02040503050406030204" pitchFamily="18" charset="0"/>
                              </a:rPr>
                              <m:t>𝜋</m:t>
                            </m:r>
                            <m:r>
                              <a:rPr lang="en-US" altLang="zh-CN" b="0" i="1" smtClean="0">
                                <a:latin typeface="Cambria Math" panose="02040503050406030204" pitchFamily="18" charset="0"/>
                              </a:rPr>
                              <m:t>𝑥</m:t>
                            </m:r>
                          </m:e>
                        </m:d>
                      </m:e>
                    </m:func>
                  </m:oMath>
                </a14:m>
                <a:endParaRPr lang="zh-CN" altLang="en-US"/>
              </a:p>
            </p:txBody>
          </p:sp>
        </mc:Choice>
        <mc:Fallback xmlns="">
          <p:sp>
            <p:nvSpPr>
              <p:cNvPr id="2" name="文本框 1">
                <a:extLst>
                  <a:ext uri="{FF2B5EF4-FFF2-40B4-BE49-F238E27FC236}">
                    <a16:creationId xmlns:a16="http://schemas.microsoft.com/office/drawing/2014/main" id="{6F11D10A-37D6-C6F2-2C56-E74CE53CC2E1}"/>
                  </a:ext>
                </a:extLst>
              </p:cNvPr>
              <p:cNvSpPr txBox="1">
                <a:spLocks noRot="1" noChangeAspect="1" noMove="1" noResize="1" noEditPoints="1" noAdjustHandles="1" noChangeArrowheads="1" noChangeShapeType="1" noTextEdit="1"/>
              </p:cNvSpPr>
              <p:nvPr/>
            </p:nvSpPr>
            <p:spPr>
              <a:xfrm>
                <a:off x="381368" y="1526193"/>
                <a:ext cx="2640851" cy="369332"/>
              </a:xfrm>
              <a:prstGeom prst="rect">
                <a:avLst/>
              </a:prstGeom>
              <a:blipFill>
                <a:blip r:embed="rId2"/>
                <a:stretch>
                  <a:fillRect l="-2079" t="-8197" b="-24590"/>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246215D0-A9B7-9ADE-9E06-B529F0C5B08A}"/>
              </a:ext>
            </a:extLst>
          </p:cNvPr>
          <p:cNvPicPr>
            <a:picLocks noChangeAspect="1"/>
          </p:cNvPicPr>
          <p:nvPr/>
        </p:nvPicPr>
        <p:blipFill>
          <a:blip r:embed="rId3"/>
          <a:stretch>
            <a:fillRect/>
          </a:stretch>
        </p:blipFill>
        <p:spPr>
          <a:xfrm>
            <a:off x="1105954" y="2214701"/>
            <a:ext cx="2546481" cy="920797"/>
          </a:xfrm>
          <a:prstGeom prst="rect">
            <a:avLst/>
          </a:prstGeom>
          <a:ln>
            <a:solidFill>
              <a:schemeClr val="tx1"/>
            </a:solidFill>
          </a:ln>
        </p:spPr>
      </p:pic>
      <p:pic>
        <p:nvPicPr>
          <p:cNvPr id="6" name="图片 5">
            <a:extLst>
              <a:ext uri="{FF2B5EF4-FFF2-40B4-BE49-F238E27FC236}">
                <a16:creationId xmlns:a16="http://schemas.microsoft.com/office/drawing/2014/main" id="{1D9A8B5B-13BE-4DC8-727C-B2E8CF1B47AB}"/>
              </a:ext>
            </a:extLst>
          </p:cNvPr>
          <p:cNvPicPr>
            <a:picLocks noChangeAspect="1"/>
          </p:cNvPicPr>
          <p:nvPr/>
        </p:nvPicPr>
        <p:blipFill>
          <a:blip r:embed="rId4"/>
          <a:stretch>
            <a:fillRect/>
          </a:stretch>
        </p:blipFill>
        <p:spPr>
          <a:xfrm>
            <a:off x="1105954" y="4215513"/>
            <a:ext cx="3118010" cy="641383"/>
          </a:xfrm>
          <a:prstGeom prst="rect">
            <a:avLst/>
          </a:prstGeom>
          <a:ln>
            <a:solidFill>
              <a:schemeClr val="tx1"/>
            </a:solidFill>
          </a:ln>
        </p:spPr>
      </p:pic>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304A9D58-320F-A67C-CE35-C5FA1718929B}"/>
                  </a:ext>
                </a:extLst>
              </p:cNvPr>
              <p:cNvSpPr txBox="1"/>
              <p:nvPr/>
            </p:nvSpPr>
            <p:spPr>
              <a:xfrm>
                <a:off x="381368" y="3438368"/>
                <a:ext cx="5785815" cy="484941"/>
              </a:xfrm>
              <a:prstGeom prst="rect">
                <a:avLst/>
              </a:prstGeom>
              <a:noFill/>
            </p:spPr>
            <p:txBody>
              <a:bodyPr wrap="none" rtlCol="0">
                <a:spAutoFit/>
              </a:bodyPr>
              <a:lstStyle/>
              <a:p>
                <a:r>
                  <a:rPr lang="zh-CN" altLang="en-US"/>
                  <a:t>如果不想看到频率混叠，需要真实频率在</a:t>
                </a:r>
                <a14:m>
                  <m:oMath xmlns:m="http://schemas.openxmlformats.org/officeDocument/2006/math">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2</m:t>
                        </m:r>
                        <m:r>
                          <a:rPr lang="en-US" altLang="zh-CN" b="0" i="1" smtClean="0">
                            <a:latin typeface="Cambria Math" panose="02040503050406030204" pitchFamily="18" charset="0"/>
                          </a:rPr>
                          <m:t>𝛿</m:t>
                        </m:r>
                      </m:den>
                    </m:f>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2</m:t>
                        </m:r>
                        <m:r>
                          <a:rPr lang="en-US" altLang="zh-CN" b="0" i="1" smtClean="0">
                            <a:latin typeface="Cambria Math" panose="02040503050406030204" pitchFamily="18" charset="0"/>
                          </a:rPr>
                          <m:t>𝛿</m:t>
                        </m:r>
                      </m:den>
                    </m:f>
                    <m:r>
                      <a:rPr lang="en-US" altLang="zh-CN" b="0" i="1" smtClean="0">
                        <a:latin typeface="Cambria Math" panose="02040503050406030204" pitchFamily="18" charset="0"/>
                      </a:rPr>
                      <m:t>] </m:t>
                    </m:r>
                  </m:oMath>
                </a14:m>
                <a:r>
                  <a:rPr lang="zh-CN" altLang="en-US"/>
                  <a:t>内：</a:t>
                </a:r>
              </a:p>
            </p:txBody>
          </p:sp>
        </mc:Choice>
        <mc:Fallback xmlns="">
          <p:sp>
            <p:nvSpPr>
              <p:cNvPr id="7" name="文本框 6">
                <a:extLst>
                  <a:ext uri="{FF2B5EF4-FFF2-40B4-BE49-F238E27FC236}">
                    <a16:creationId xmlns:a16="http://schemas.microsoft.com/office/drawing/2014/main" id="{304A9D58-320F-A67C-CE35-C5FA1718929B}"/>
                  </a:ext>
                </a:extLst>
              </p:cNvPr>
              <p:cNvSpPr txBox="1">
                <a:spLocks noRot="1" noChangeAspect="1" noMove="1" noResize="1" noEditPoints="1" noAdjustHandles="1" noChangeArrowheads="1" noChangeShapeType="1" noTextEdit="1"/>
              </p:cNvSpPr>
              <p:nvPr/>
            </p:nvSpPr>
            <p:spPr>
              <a:xfrm>
                <a:off x="381368" y="3438368"/>
                <a:ext cx="5785815" cy="484941"/>
              </a:xfrm>
              <a:prstGeom prst="rect">
                <a:avLst/>
              </a:prstGeom>
              <a:blipFill>
                <a:blip r:embed="rId5"/>
                <a:stretch>
                  <a:fillRect l="-948" b="-6250"/>
                </a:stretch>
              </a:blipFill>
            </p:spPr>
            <p:txBody>
              <a:bodyPr/>
              <a:lstStyle/>
              <a:p>
                <a:r>
                  <a:rPr lang="zh-CN" altLang="en-US">
                    <a:noFill/>
                  </a:rPr>
                  <a:t> </a:t>
                </a:r>
              </a:p>
            </p:txBody>
          </p:sp>
        </mc:Fallback>
      </mc:AlternateContent>
      <p:pic>
        <p:nvPicPr>
          <p:cNvPr id="9" name="图片 8">
            <a:extLst>
              <a:ext uri="{FF2B5EF4-FFF2-40B4-BE49-F238E27FC236}">
                <a16:creationId xmlns:a16="http://schemas.microsoft.com/office/drawing/2014/main" id="{8C7CB744-8AEE-9AC5-CA50-DEC29F199769}"/>
              </a:ext>
            </a:extLst>
          </p:cNvPr>
          <p:cNvPicPr>
            <a:picLocks noChangeAspect="1"/>
          </p:cNvPicPr>
          <p:nvPr/>
        </p:nvPicPr>
        <p:blipFill>
          <a:blip r:embed="rId6"/>
          <a:stretch>
            <a:fillRect/>
          </a:stretch>
        </p:blipFill>
        <p:spPr>
          <a:xfrm>
            <a:off x="6999436" y="1038512"/>
            <a:ext cx="3696514" cy="2420676"/>
          </a:xfrm>
          <a:prstGeom prst="rect">
            <a:avLst/>
          </a:prstGeom>
          <a:ln>
            <a:solidFill>
              <a:schemeClr val="tx1"/>
            </a:solidFill>
          </a:ln>
        </p:spPr>
      </p:pic>
      <p:pic>
        <p:nvPicPr>
          <p:cNvPr id="11" name="图片 10">
            <a:extLst>
              <a:ext uri="{FF2B5EF4-FFF2-40B4-BE49-F238E27FC236}">
                <a16:creationId xmlns:a16="http://schemas.microsoft.com/office/drawing/2014/main" id="{FC5EAF89-D8F5-D51A-35BB-37CA792ACFA5}"/>
              </a:ext>
            </a:extLst>
          </p:cNvPr>
          <p:cNvPicPr>
            <a:picLocks noChangeAspect="1"/>
          </p:cNvPicPr>
          <p:nvPr/>
        </p:nvPicPr>
        <p:blipFill>
          <a:blip r:embed="rId7"/>
          <a:stretch>
            <a:fillRect/>
          </a:stretch>
        </p:blipFill>
        <p:spPr>
          <a:xfrm>
            <a:off x="6999436" y="3727533"/>
            <a:ext cx="3696514" cy="2381297"/>
          </a:xfrm>
          <a:prstGeom prst="rect">
            <a:avLst/>
          </a:prstGeom>
          <a:ln>
            <a:solidFill>
              <a:schemeClr val="tx1"/>
            </a:solidFill>
          </a:ln>
        </p:spPr>
      </p:pic>
      <p:sp>
        <p:nvSpPr>
          <p:cNvPr id="12" name="文本框 11">
            <a:extLst>
              <a:ext uri="{FF2B5EF4-FFF2-40B4-BE49-F238E27FC236}">
                <a16:creationId xmlns:a16="http://schemas.microsoft.com/office/drawing/2014/main" id="{C2E53FB4-6CD1-0D91-8B0F-B1D2E54B45B9}"/>
              </a:ext>
            </a:extLst>
          </p:cNvPr>
          <p:cNvSpPr txBox="1"/>
          <p:nvPr/>
        </p:nvSpPr>
        <p:spPr>
          <a:xfrm>
            <a:off x="381368" y="5331807"/>
            <a:ext cx="5887864" cy="873957"/>
          </a:xfrm>
          <a:prstGeom prst="rect">
            <a:avLst/>
          </a:prstGeom>
          <a:noFill/>
        </p:spPr>
        <p:txBody>
          <a:bodyPr wrap="square" rtlCol="0">
            <a:spAutoFit/>
          </a:bodyPr>
          <a:lstStyle/>
          <a:p>
            <a:pPr>
              <a:lnSpc>
                <a:spcPct val="150000"/>
              </a:lnSpc>
            </a:pPr>
            <a:r>
              <a:rPr lang="zh-CN" altLang="en-US" b="1">
                <a:solidFill>
                  <a:srgbClr val="C00000"/>
                </a:solidFill>
              </a:rPr>
              <a:t>香农采样定理</a:t>
            </a:r>
            <a:r>
              <a:rPr lang="zh-CN" altLang="en-US"/>
              <a:t>：为了不失真地恢复模拟信号，我们采样频率应该大于等于模拟信号最高频率的</a:t>
            </a:r>
            <a:r>
              <a:rPr lang="en-US" altLang="zh-CN"/>
              <a:t>2</a:t>
            </a:r>
            <a:r>
              <a:rPr lang="zh-CN" altLang="en-US"/>
              <a:t>倍。</a:t>
            </a:r>
          </a:p>
        </p:txBody>
      </p:sp>
    </p:spTree>
    <p:extLst>
      <p:ext uri="{BB962C8B-B14F-4D97-AF65-F5344CB8AC3E}">
        <p14:creationId xmlns:p14="http://schemas.microsoft.com/office/powerpoint/2010/main" val="4154952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图片包含 天空, 户外, 树, 草&#10;&#10;描述已自动生成">
            <a:extLst>
              <a:ext uri="{FF2B5EF4-FFF2-40B4-BE49-F238E27FC236}">
                <a16:creationId xmlns:a16="http://schemas.microsoft.com/office/drawing/2014/main" id="{4B081836-7E4E-4185-BA8F-209E1C8B84E6}"/>
              </a:ext>
            </a:extLst>
          </p:cNvPr>
          <p:cNvPicPr>
            <a:picLocks noChangeAspect="1"/>
          </p:cNvPicPr>
          <p:nvPr/>
        </p:nvPicPr>
        <p:blipFill rotWithShape="1">
          <a:blip r:embed="rId2" cstate="print">
            <a:alphaModFix amt="85000"/>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val="0"/>
              </a:ext>
            </a:extLst>
          </a:blip>
          <a:srcRect t="12868" b="12127"/>
          <a:stretch/>
        </p:blipFill>
        <p:spPr>
          <a:xfrm>
            <a:off x="0" y="0"/>
            <a:ext cx="12192000" cy="6858000"/>
          </a:xfrm>
          <a:prstGeom prst="rect">
            <a:avLst/>
          </a:prstGeom>
        </p:spPr>
      </p:pic>
      <p:sp>
        <p:nvSpPr>
          <p:cNvPr id="6" name="矩形 5">
            <a:extLst>
              <a:ext uri="{FF2B5EF4-FFF2-40B4-BE49-F238E27FC236}">
                <a16:creationId xmlns:a16="http://schemas.microsoft.com/office/drawing/2014/main" id="{1EB83FC9-5183-45E2-9E72-4DCB2439E30A}"/>
              </a:ext>
            </a:extLst>
          </p:cNvPr>
          <p:cNvSpPr/>
          <p:nvPr/>
        </p:nvSpPr>
        <p:spPr>
          <a:xfrm>
            <a:off x="1807369" y="0"/>
            <a:ext cx="3996531" cy="6858000"/>
          </a:xfrm>
          <a:prstGeom prst="rect">
            <a:avLst/>
          </a:prstGeom>
          <a:solidFill>
            <a:schemeClr val="bg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矩形 6">
            <a:extLst>
              <a:ext uri="{FF2B5EF4-FFF2-40B4-BE49-F238E27FC236}">
                <a16:creationId xmlns:a16="http://schemas.microsoft.com/office/drawing/2014/main" id="{324BB652-7ADC-4D1C-B28E-1DBD14A22811}"/>
              </a:ext>
            </a:extLst>
          </p:cNvPr>
          <p:cNvSpPr/>
          <p:nvPr/>
        </p:nvSpPr>
        <p:spPr>
          <a:xfrm>
            <a:off x="3028819" y="0"/>
            <a:ext cx="1553630" cy="1569660"/>
          </a:xfrm>
          <a:prstGeom prst="rect">
            <a:avLst/>
          </a:prstGeom>
          <a:solidFill>
            <a:schemeClr val="tx2"/>
          </a:solidFill>
        </p:spPr>
        <p:txBody>
          <a:bodyPr wrap="none">
            <a:spAutoFit/>
          </a:bodyPr>
          <a:lstStyle/>
          <a:p>
            <a:pPr lvl="0" algn="ctr"/>
            <a:r>
              <a:rPr lang="en-US" altLang="zh-CN" sz="9600" b="1">
                <a:solidFill>
                  <a:schemeClr val="bg1"/>
                </a:solidFill>
                <a:latin typeface="Arial" panose="020B0604020202020204" pitchFamily="34" charset="0"/>
                <a:ea typeface="微软雅黑" panose="020B0503020204020204" pitchFamily="34" charset="-122"/>
              </a:rPr>
              <a:t>04</a:t>
            </a:r>
            <a:endParaRPr lang="zh-CN" altLang="en-US" sz="9600" b="1" dirty="0">
              <a:solidFill>
                <a:schemeClr val="bg1"/>
              </a:solidFill>
              <a:latin typeface="Arial" panose="020B0604020202020204" pitchFamily="34" charset="0"/>
              <a:ea typeface="微软雅黑" panose="020B0503020204020204" pitchFamily="34" charset="-122"/>
            </a:endParaRPr>
          </a:p>
        </p:txBody>
      </p:sp>
      <p:sp>
        <p:nvSpPr>
          <p:cNvPr id="8" name="矩形 7">
            <a:extLst>
              <a:ext uri="{FF2B5EF4-FFF2-40B4-BE49-F238E27FC236}">
                <a16:creationId xmlns:a16="http://schemas.microsoft.com/office/drawing/2014/main" id="{B5CB1F13-E7B7-4899-9A29-1FC1FBF75B0E}"/>
              </a:ext>
            </a:extLst>
          </p:cNvPr>
          <p:cNvSpPr/>
          <p:nvPr/>
        </p:nvSpPr>
        <p:spPr>
          <a:xfrm rot="16200000">
            <a:off x="3760634" y="3206156"/>
            <a:ext cx="90000" cy="1553630"/>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9" name="图片 8" descr="图片包含 建筑物&#10;&#10;自动生成的说明">
            <a:extLst>
              <a:ext uri="{FF2B5EF4-FFF2-40B4-BE49-F238E27FC236}">
                <a16:creationId xmlns:a16="http://schemas.microsoft.com/office/drawing/2014/main" id="{2E0E98AB-678B-4AE3-B65A-045B7A67A8A7}"/>
              </a:ext>
            </a:extLst>
          </p:cNvPr>
          <p:cNvPicPr>
            <a:picLocks noChangeAspect="1"/>
          </p:cNvPicPr>
          <p:nvPr/>
        </p:nvPicPr>
        <p:blipFill>
          <a:blip r:embed="rId4" cstate="print">
            <a:alphaModFix amt="35000"/>
            <a:extLst>
              <a:ext uri="{28A0092B-C50C-407E-A947-70E740481C1C}">
                <a14:useLocalDpi xmlns:a14="http://schemas.microsoft.com/office/drawing/2010/main" val="0"/>
              </a:ext>
            </a:extLst>
          </a:blip>
          <a:stretch>
            <a:fillRect/>
          </a:stretch>
        </p:blipFill>
        <p:spPr>
          <a:xfrm>
            <a:off x="1807368" y="5228360"/>
            <a:ext cx="3996532" cy="1286740"/>
          </a:xfrm>
          <a:prstGeom prst="rect">
            <a:avLst/>
          </a:prstGeom>
        </p:spPr>
      </p:pic>
      <p:sp>
        <p:nvSpPr>
          <p:cNvPr id="11" name="矩形 10">
            <a:extLst>
              <a:ext uri="{FF2B5EF4-FFF2-40B4-BE49-F238E27FC236}">
                <a16:creationId xmlns:a16="http://schemas.microsoft.com/office/drawing/2014/main" id="{F0860191-C098-4A60-B5DC-304B7D375F27}"/>
              </a:ext>
            </a:extLst>
          </p:cNvPr>
          <p:cNvSpPr/>
          <p:nvPr/>
        </p:nvSpPr>
        <p:spPr>
          <a:xfrm>
            <a:off x="2174425" y="2214264"/>
            <a:ext cx="3262432" cy="1323439"/>
          </a:xfrm>
          <a:prstGeom prst="rect">
            <a:avLst/>
          </a:prstGeom>
        </p:spPr>
        <p:txBody>
          <a:bodyPr wrap="none">
            <a:spAutoFit/>
          </a:bodyPr>
          <a:lstStyle/>
          <a:p>
            <a:pPr algn="ctr"/>
            <a:r>
              <a:rPr lang="zh-CN" altLang="en-US" sz="4000" b="1">
                <a:solidFill>
                  <a:srgbClr val="C8161E"/>
                </a:solidFill>
                <a:latin typeface="Arial" panose="020B0604020202020204" pitchFamily="34" charset="0"/>
                <a:ea typeface="微软雅黑" panose="020B0503020204020204" pitchFamily="34" charset="-122"/>
                <a:cs typeface="+mj-cs"/>
              </a:rPr>
              <a:t>傅里叶系数的</a:t>
            </a:r>
            <a:endParaRPr lang="en-US" altLang="zh-CN" sz="4000" b="1">
              <a:solidFill>
                <a:srgbClr val="C8161E"/>
              </a:solidFill>
              <a:latin typeface="Arial" panose="020B0604020202020204" pitchFamily="34" charset="0"/>
              <a:ea typeface="微软雅黑" panose="020B0503020204020204" pitchFamily="34" charset="-122"/>
              <a:cs typeface="+mj-cs"/>
            </a:endParaRPr>
          </a:p>
          <a:p>
            <a:pPr algn="ctr"/>
            <a:r>
              <a:rPr lang="zh-CN" altLang="en-US" sz="4000" b="1">
                <a:solidFill>
                  <a:srgbClr val="C8161E"/>
                </a:solidFill>
                <a:latin typeface="Arial" panose="020B0604020202020204" pitchFamily="34" charset="0"/>
                <a:ea typeface="微软雅黑" panose="020B0503020204020204" pitchFamily="34" charset="-122"/>
                <a:cs typeface="+mj-cs"/>
              </a:rPr>
              <a:t>衰减特性</a:t>
            </a:r>
            <a:endParaRPr lang="en-US" altLang="zh-CN" sz="4000" b="1">
              <a:solidFill>
                <a:srgbClr val="C8161E"/>
              </a:solidFill>
              <a:latin typeface="Arial" panose="020B0604020202020204" pitchFamily="34" charset="0"/>
              <a:ea typeface="微软雅黑" panose="020B0503020204020204" pitchFamily="34" charset="-122"/>
              <a:cs typeface="+mj-cs"/>
            </a:endParaRPr>
          </a:p>
        </p:txBody>
      </p:sp>
    </p:spTree>
    <p:extLst>
      <p:ext uri="{BB962C8B-B14F-4D97-AF65-F5344CB8AC3E}">
        <p14:creationId xmlns:p14="http://schemas.microsoft.com/office/powerpoint/2010/main" val="3362524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1D378DBD-B25C-D0F8-0FAE-B87EB72C5630}"/>
              </a:ext>
            </a:extLst>
          </p:cNvPr>
          <p:cNvSpPr/>
          <p:nvPr/>
        </p:nvSpPr>
        <p:spPr>
          <a:xfrm>
            <a:off x="1920898" y="1679372"/>
            <a:ext cx="4499636" cy="1085168"/>
          </a:xfrm>
          <a:prstGeom prst="rect">
            <a:avLst/>
          </a:prstGeom>
          <a:solidFill>
            <a:sysClr val="window" lastClr="FFFFFF"/>
          </a:solidFill>
          <a:ln w="12700" cap="flat" cmpd="sng" algn="ctr">
            <a:solidFill>
              <a:schemeClr val="tx1"/>
            </a:solidFill>
            <a:prstDash val="solid"/>
            <a:miter lim="800000"/>
          </a:ln>
          <a:effectLst/>
        </p:spPr>
        <p:txBody>
          <a:bodyPr rtlCol="0" anchor="ctr"/>
          <a:lstStyle/>
          <a:p>
            <a:pPr algn="just"/>
            <a:endParaRPr lang="zh-CN" altLang="en-US" dirty="0"/>
          </a:p>
        </p:txBody>
      </p:sp>
      <mc:AlternateContent xmlns:mc="http://schemas.openxmlformats.org/markup-compatibility/2006" xmlns:a14="http://schemas.microsoft.com/office/drawing/2010/main">
        <mc:Choice Requires="a14">
          <p:sp>
            <p:nvSpPr>
              <p:cNvPr id="23" name="标题 22">
                <a:extLst>
                  <a:ext uri="{FF2B5EF4-FFF2-40B4-BE49-F238E27FC236}">
                    <a16:creationId xmlns:a16="http://schemas.microsoft.com/office/drawing/2014/main" id="{A048031C-ACCD-4F47-AC1D-F55A1029665D}"/>
                  </a:ext>
                </a:extLst>
              </p:cNvPr>
              <p:cNvSpPr>
                <a:spLocks noGrp="1"/>
              </p:cNvSpPr>
              <p:nvPr>
                <p:ph type="title"/>
              </p:nvPr>
            </p:nvSpPr>
            <p:spPr/>
            <p:txBody>
              <a:bodyPr/>
              <a:lstStyle/>
              <a:p>
                <a14:m>
                  <m:oMath xmlns:m="http://schemas.openxmlformats.org/officeDocument/2006/math">
                    <m:r>
                      <a:rPr lang="en-US" altLang="zh-CN" b="1" i="1" smtClean="0">
                        <a:latin typeface="Cambria Math" panose="02040503050406030204" pitchFamily="18" charset="0"/>
                        <a:ea typeface="微软雅黑" panose="020B0503020204020204" pitchFamily="34" charset="-122"/>
                      </a:rPr>
                      <m:t>𝜹</m:t>
                    </m:r>
                  </m:oMath>
                </a14:m>
                <a:r>
                  <a:rPr lang="zh-CN" altLang="en-US" dirty="0">
                    <a:latin typeface="Arial" panose="020B0604020202020204" pitchFamily="34" charset="0"/>
                    <a:ea typeface="微软雅黑" panose="020B0503020204020204" pitchFamily="34" charset="-122"/>
                  </a:rPr>
                  <a:t>函数</a:t>
                </a:r>
              </a:p>
            </p:txBody>
          </p:sp>
        </mc:Choice>
        <mc:Fallback xmlns="">
          <p:sp>
            <p:nvSpPr>
              <p:cNvPr id="23" name="标题 22">
                <a:extLst>
                  <a:ext uri="{FF2B5EF4-FFF2-40B4-BE49-F238E27FC236}">
                    <a16:creationId xmlns:a16="http://schemas.microsoft.com/office/drawing/2014/main" id="{A048031C-ACCD-4F47-AC1D-F55A1029665D}"/>
                  </a:ext>
                </a:extLst>
              </p:cNvPr>
              <p:cNvSpPr>
                <a:spLocks noGrp="1" noRot="1" noChangeAspect="1" noMove="1" noResize="1" noEditPoints="1" noAdjustHandles="1" noChangeArrowheads="1" noChangeShapeType="1" noTextEdit="1"/>
              </p:cNvSpPr>
              <p:nvPr>
                <p:ph type="title"/>
              </p:nvPr>
            </p:nvSpPr>
            <p:spPr>
              <a:blipFill>
                <a:blip r:embed="rId2"/>
                <a:stretch>
                  <a:fillRect t="-5556" b="-25000"/>
                </a:stretch>
              </a:blipFill>
            </p:spPr>
            <p:txBody>
              <a:bodyPr/>
              <a:lstStyle/>
              <a:p>
                <a:r>
                  <a:rPr lang="zh-CN" altLang="en-US">
                    <a:noFill/>
                  </a:rPr>
                  <a:t> </a:t>
                </a:r>
              </a:p>
            </p:txBody>
          </p:sp>
        </mc:Fallback>
      </mc:AlternateContent>
      <p:pic>
        <p:nvPicPr>
          <p:cNvPr id="3" name="图片 2">
            <a:extLst>
              <a:ext uri="{FF2B5EF4-FFF2-40B4-BE49-F238E27FC236}">
                <a16:creationId xmlns:a16="http://schemas.microsoft.com/office/drawing/2014/main" id="{6188F0D9-3A6B-5CC6-5CF8-1F9713B8F92F}"/>
              </a:ext>
            </a:extLst>
          </p:cNvPr>
          <p:cNvPicPr>
            <a:picLocks noChangeAspect="1"/>
          </p:cNvPicPr>
          <p:nvPr/>
        </p:nvPicPr>
        <p:blipFill>
          <a:blip r:embed="rId3"/>
          <a:stretch>
            <a:fillRect/>
          </a:stretch>
        </p:blipFill>
        <p:spPr>
          <a:xfrm>
            <a:off x="1979741" y="1799167"/>
            <a:ext cx="2013053" cy="901746"/>
          </a:xfrm>
          <a:prstGeom prst="rect">
            <a:avLst/>
          </a:prstGeom>
          <a:ln>
            <a:noFill/>
          </a:ln>
        </p:spPr>
      </p:pic>
      <p:pic>
        <p:nvPicPr>
          <p:cNvPr id="5" name="图片 4">
            <a:extLst>
              <a:ext uri="{FF2B5EF4-FFF2-40B4-BE49-F238E27FC236}">
                <a16:creationId xmlns:a16="http://schemas.microsoft.com/office/drawing/2014/main" id="{3BC7BC8E-5F8F-0CD2-53E8-F2F627B723ED}"/>
              </a:ext>
            </a:extLst>
          </p:cNvPr>
          <p:cNvPicPr>
            <a:picLocks noChangeAspect="1"/>
          </p:cNvPicPr>
          <p:nvPr/>
        </p:nvPicPr>
        <p:blipFill>
          <a:blip r:embed="rId4"/>
          <a:stretch>
            <a:fillRect/>
          </a:stretch>
        </p:blipFill>
        <p:spPr>
          <a:xfrm>
            <a:off x="4657215" y="1897597"/>
            <a:ext cx="1593932" cy="704886"/>
          </a:xfrm>
          <a:prstGeom prst="rect">
            <a:avLst/>
          </a:prstGeom>
          <a:ln>
            <a:noFill/>
          </a:ln>
        </p:spPr>
      </p:pic>
      <p:pic>
        <p:nvPicPr>
          <p:cNvPr id="7" name="图片 6">
            <a:extLst>
              <a:ext uri="{FF2B5EF4-FFF2-40B4-BE49-F238E27FC236}">
                <a16:creationId xmlns:a16="http://schemas.microsoft.com/office/drawing/2014/main" id="{54D09E5F-F170-88B3-4D1D-72D56FAC4AF9}"/>
              </a:ext>
            </a:extLst>
          </p:cNvPr>
          <p:cNvPicPr>
            <a:picLocks noChangeAspect="1"/>
          </p:cNvPicPr>
          <p:nvPr/>
        </p:nvPicPr>
        <p:blipFill>
          <a:blip r:embed="rId5"/>
          <a:stretch>
            <a:fillRect/>
          </a:stretch>
        </p:blipFill>
        <p:spPr>
          <a:xfrm>
            <a:off x="1920898" y="3257284"/>
            <a:ext cx="2679838" cy="628682"/>
          </a:xfrm>
          <a:prstGeom prst="rect">
            <a:avLst/>
          </a:prstGeom>
          <a:ln>
            <a:solidFill>
              <a:schemeClr val="tx1"/>
            </a:solidFill>
          </a:ln>
        </p:spPr>
      </p:pic>
      <p:pic>
        <p:nvPicPr>
          <p:cNvPr id="9" name="图片 8">
            <a:extLst>
              <a:ext uri="{FF2B5EF4-FFF2-40B4-BE49-F238E27FC236}">
                <a16:creationId xmlns:a16="http://schemas.microsoft.com/office/drawing/2014/main" id="{A00ACE7A-FA7E-41C9-D68D-0027461F54F4}"/>
              </a:ext>
            </a:extLst>
          </p:cNvPr>
          <p:cNvPicPr>
            <a:picLocks noChangeAspect="1"/>
          </p:cNvPicPr>
          <p:nvPr/>
        </p:nvPicPr>
        <p:blipFill>
          <a:blip r:embed="rId6"/>
          <a:stretch>
            <a:fillRect/>
          </a:stretch>
        </p:blipFill>
        <p:spPr>
          <a:xfrm>
            <a:off x="1920898" y="4378710"/>
            <a:ext cx="4616687" cy="774740"/>
          </a:xfrm>
          <a:prstGeom prst="rect">
            <a:avLst/>
          </a:prstGeom>
          <a:ln>
            <a:solidFill>
              <a:schemeClr val="tx1"/>
            </a:solidFill>
          </a:ln>
        </p:spPr>
      </p:pic>
      <p:sp>
        <p:nvSpPr>
          <p:cNvPr id="10" name="文本框 9">
            <a:extLst>
              <a:ext uri="{FF2B5EF4-FFF2-40B4-BE49-F238E27FC236}">
                <a16:creationId xmlns:a16="http://schemas.microsoft.com/office/drawing/2014/main" id="{0B8D3D20-DFD7-7848-B0BE-0F89D81623E4}"/>
              </a:ext>
            </a:extLst>
          </p:cNvPr>
          <p:cNvSpPr txBox="1"/>
          <p:nvPr/>
        </p:nvSpPr>
        <p:spPr>
          <a:xfrm>
            <a:off x="874348" y="2065374"/>
            <a:ext cx="877163" cy="369332"/>
          </a:xfrm>
          <a:prstGeom prst="rect">
            <a:avLst/>
          </a:prstGeom>
          <a:noFill/>
        </p:spPr>
        <p:txBody>
          <a:bodyPr wrap="none" rtlCol="0">
            <a:spAutoFit/>
          </a:bodyPr>
          <a:lstStyle/>
          <a:p>
            <a:r>
              <a:rPr lang="zh-CN" altLang="en-US"/>
              <a:t>定义：</a:t>
            </a:r>
          </a:p>
        </p:txBody>
      </p:sp>
      <p:sp>
        <p:nvSpPr>
          <p:cNvPr id="12" name="文本框 11">
            <a:extLst>
              <a:ext uri="{FF2B5EF4-FFF2-40B4-BE49-F238E27FC236}">
                <a16:creationId xmlns:a16="http://schemas.microsoft.com/office/drawing/2014/main" id="{43110A45-0087-8B12-CF16-0F5FA3024D2E}"/>
              </a:ext>
            </a:extLst>
          </p:cNvPr>
          <p:cNvSpPr txBox="1"/>
          <p:nvPr/>
        </p:nvSpPr>
        <p:spPr>
          <a:xfrm>
            <a:off x="874347" y="3386959"/>
            <a:ext cx="877163" cy="369332"/>
          </a:xfrm>
          <a:prstGeom prst="rect">
            <a:avLst/>
          </a:prstGeom>
          <a:noFill/>
        </p:spPr>
        <p:txBody>
          <a:bodyPr wrap="none" rtlCol="0">
            <a:spAutoFit/>
          </a:bodyPr>
          <a:lstStyle/>
          <a:p>
            <a:r>
              <a:rPr lang="zh-CN" altLang="en-US"/>
              <a:t>性质：</a:t>
            </a:r>
          </a:p>
        </p:txBody>
      </p:sp>
      <p:sp>
        <p:nvSpPr>
          <p:cNvPr id="13" name="文本框 12">
            <a:extLst>
              <a:ext uri="{FF2B5EF4-FFF2-40B4-BE49-F238E27FC236}">
                <a16:creationId xmlns:a16="http://schemas.microsoft.com/office/drawing/2014/main" id="{27DBCD30-C02D-3ED2-673E-44AF7E58D46F}"/>
              </a:ext>
            </a:extLst>
          </p:cNvPr>
          <p:cNvSpPr txBox="1"/>
          <p:nvPr/>
        </p:nvSpPr>
        <p:spPr>
          <a:xfrm>
            <a:off x="181850" y="4581414"/>
            <a:ext cx="1569660" cy="369332"/>
          </a:xfrm>
          <a:prstGeom prst="rect">
            <a:avLst/>
          </a:prstGeom>
          <a:noFill/>
        </p:spPr>
        <p:txBody>
          <a:bodyPr wrap="none" rtlCol="0">
            <a:spAutoFit/>
          </a:bodyPr>
          <a:lstStyle/>
          <a:p>
            <a:r>
              <a:rPr lang="zh-CN" altLang="en-US"/>
              <a:t>傅里叶变换：</a:t>
            </a:r>
          </a:p>
        </p:txBody>
      </p:sp>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229CFCD6-2068-8C67-4C25-8C8B80046D19}"/>
                  </a:ext>
                </a:extLst>
              </p:cNvPr>
              <p:cNvSpPr txBox="1"/>
              <p:nvPr/>
            </p:nvSpPr>
            <p:spPr>
              <a:xfrm>
                <a:off x="874347" y="5650451"/>
                <a:ext cx="5331331" cy="369332"/>
              </a:xfrm>
              <a:prstGeom prst="rect">
                <a:avLst/>
              </a:prstGeom>
              <a:noFill/>
            </p:spPr>
            <p:txBody>
              <a:bodyPr wrap="none" rtlCol="0">
                <a:spAutoFit/>
              </a:bodyPr>
              <a:lstStyle/>
              <a:p>
                <a:r>
                  <a:rPr lang="zh-CN" altLang="en-US"/>
                  <a:t>结论：</a:t>
                </a:r>
                <a14:m>
                  <m:oMath xmlns:m="http://schemas.openxmlformats.org/officeDocument/2006/math">
                    <m:r>
                      <a:rPr lang="en-US" altLang="zh-CN" b="0" i="1" smtClean="0">
                        <a:latin typeface="Cambria Math" panose="02040503050406030204" pitchFamily="18" charset="0"/>
                      </a:rPr>
                      <m:t>𝛿</m:t>
                    </m:r>
                  </m:oMath>
                </a14:m>
                <a:r>
                  <a:rPr lang="zh-CN" altLang="en-US"/>
                  <a:t>函数傅里叶变换的系数是不随频率衰减的</a:t>
                </a:r>
              </a:p>
            </p:txBody>
          </p:sp>
        </mc:Choice>
        <mc:Fallback xmlns="">
          <p:sp>
            <p:nvSpPr>
              <p:cNvPr id="14" name="文本框 13">
                <a:extLst>
                  <a:ext uri="{FF2B5EF4-FFF2-40B4-BE49-F238E27FC236}">
                    <a16:creationId xmlns:a16="http://schemas.microsoft.com/office/drawing/2014/main" id="{229CFCD6-2068-8C67-4C25-8C8B80046D19}"/>
                  </a:ext>
                </a:extLst>
              </p:cNvPr>
              <p:cNvSpPr txBox="1">
                <a:spLocks noRot="1" noChangeAspect="1" noMove="1" noResize="1" noEditPoints="1" noAdjustHandles="1" noChangeArrowheads="1" noChangeShapeType="1" noTextEdit="1"/>
              </p:cNvSpPr>
              <p:nvPr/>
            </p:nvSpPr>
            <p:spPr>
              <a:xfrm>
                <a:off x="874347" y="5650451"/>
                <a:ext cx="5331331" cy="369332"/>
              </a:xfrm>
              <a:prstGeom prst="rect">
                <a:avLst/>
              </a:prstGeom>
              <a:blipFill>
                <a:blip r:embed="rId7"/>
                <a:stretch>
                  <a:fillRect l="-914" t="-10000" b="-2666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985619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标题 22">
            <a:extLst>
              <a:ext uri="{FF2B5EF4-FFF2-40B4-BE49-F238E27FC236}">
                <a16:creationId xmlns:a16="http://schemas.microsoft.com/office/drawing/2014/main" id="{A048031C-ACCD-4F47-AC1D-F55A1029665D}"/>
              </a:ext>
            </a:extLst>
          </p:cNvPr>
          <p:cNvSpPr>
            <a:spLocks noGrp="1"/>
          </p:cNvSpPr>
          <p:nvPr>
            <p:ph type="title"/>
          </p:nvPr>
        </p:nvSpPr>
        <p:spPr/>
        <p:txBody>
          <a:bodyPr/>
          <a:lstStyle/>
          <a:p>
            <a:r>
              <a:rPr lang="en-US" altLang="zh-CN">
                <a:latin typeface="Arial" panose="020B0604020202020204" pitchFamily="34" charset="0"/>
                <a:ea typeface="微软雅黑" panose="020B0503020204020204" pitchFamily="34" charset="-122"/>
              </a:rPr>
              <a:t>Heaviside</a:t>
            </a:r>
            <a:r>
              <a:rPr lang="zh-CN" altLang="en-US">
                <a:latin typeface="Arial" panose="020B0604020202020204" pitchFamily="34" charset="0"/>
                <a:ea typeface="微软雅黑" panose="020B0503020204020204" pitchFamily="34" charset="-122"/>
              </a:rPr>
              <a:t>函数</a:t>
            </a:r>
            <a:endParaRPr lang="zh-CN" altLang="en-US" dirty="0">
              <a:latin typeface="Arial" panose="020B0604020202020204" pitchFamily="34" charset="0"/>
              <a:ea typeface="微软雅黑" panose="020B0503020204020204" pitchFamily="34" charset="-122"/>
            </a:endParaRPr>
          </a:p>
        </p:txBody>
      </p:sp>
      <p:sp>
        <p:nvSpPr>
          <p:cNvPr id="7" name="文本框 6">
            <a:extLst>
              <a:ext uri="{FF2B5EF4-FFF2-40B4-BE49-F238E27FC236}">
                <a16:creationId xmlns:a16="http://schemas.microsoft.com/office/drawing/2014/main" id="{35E45C27-20EA-F482-AC4E-82F2188E8FDB}"/>
              </a:ext>
            </a:extLst>
          </p:cNvPr>
          <p:cNvSpPr txBox="1"/>
          <p:nvPr/>
        </p:nvSpPr>
        <p:spPr>
          <a:xfrm>
            <a:off x="874348" y="2006492"/>
            <a:ext cx="877163" cy="369332"/>
          </a:xfrm>
          <a:prstGeom prst="rect">
            <a:avLst/>
          </a:prstGeom>
          <a:noFill/>
        </p:spPr>
        <p:txBody>
          <a:bodyPr wrap="none" rtlCol="0">
            <a:spAutoFit/>
          </a:bodyPr>
          <a:lstStyle/>
          <a:p>
            <a:r>
              <a:rPr lang="zh-CN" altLang="en-US"/>
              <a:t>定义：</a:t>
            </a:r>
          </a:p>
        </p:txBody>
      </p:sp>
      <p:sp>
        <p:nvSpPr>
          <p:cNvPr id="9" name="文本框 8">
            <a:extLst>
              <a:ext uri="{FF2B5EF4-FFF2-40B4-BE49-F238E27FC236}">
                <a16:creationId xmlns:a16="http://schemas.microsoft.com/office/drawing/2014/main" id="{5FD22E9B-51CC-0E37-0F05-E9CE880F2603}"/>
              </a:ext>
            </a:extLst>
          </p:cNvPr>
          <p:cNvSpPr txBox="1"/>
          <p:nvPr/>
        </p:nvSpPr>
        <p:spPr>
          <a:xfrm>
            <a:off x="181851" y="3578959"/>
            <a:ext cx="1569660" cy="369332"/>
          </a:xfrm>
          <a:prstGeom prst="rect">
            <a:avLst/>
          </a:prstGeom>
          <a:noFill/>
        </p:spPr>
        <p:txBody>
          <a:bodyPr wrap="none" rtlCol="0">
            <a:spAutoFit/>
          </a:bodyPr>
          <a:lstStyle/>
          <a:p>
            <a:r>
              <a:rPr lang="zh-CN" altLang="en-US"/>
              <a:t>傅里叶变换：</a:t>
            </a:r>
          </a:p>
        </p:txBody>
      </p:sp>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6ECCE473-4C9F-80D2-8270-79C385A053DA}"/>
                  </a:ext>
                </a:extLst>
              </p:cNvPr>
              <p:cNvSpPr txBox="1"/>
              <p:nvPr/>
            </p:nvSpPr>
            <p:spPr>
              <a:xfrm>
                <a:off x="874348" y="5004553"/>
                <a:ext cx="5814028" cy="369332"/>
              </a:xfrm>
              <a:prstGeom prst="rect">
                <a:avLst/>
              </a:prstGeom>
              <a:noFill/>
            </p:spPr>
            <p:txBody>
              <a:bodyPr wrap="none" rtlCol="0">
                <a:spAutoFit/>
              </a:bodyPr>
              <a:lstStyle/>
              <a:p>
                <a:r>
                  <a:rPr lang="zh-CN" altLang="en-US"/>
                  <a:t>结论：</a:t>
                </a:r>
                <a:r>
                  <a:rPr lang="en-US" altLang="zh-CN"/>
                  <a:t>Heaviside</a:t>
                </a:r>
                <a:r>
                  <a:rPr lang="zh-CN" altLang="en-US"/>
                  <a:t>函数傅里叶变换的系数按照</a:t>
                </a:r>
                <a14:m>
                  <m:oMath xmlns:m="http://schemas.openxmlformats.org/officeDocument/2006/math">
                    <m:r>
                      <a:rPr lang="en-US" altLang="zh-CN" b="0" i="1" smtClean="0">
                        <a:latin typeface="Cambria Math" panose="02040503050406030204" pitchFamily="18" charset="0"/>
                      </a:rPr>
                      <m:t>1/</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𝜉</m:t>
                        </m:r>
                      </m:e>
                    </m:d>
                  </m:oMath>
                </a14:m>
                <a:r>
                  <a:rPr lang="zh-CN" altLang="en-US"/>
                  <a:t>衰减。</a:t>
                </a:r>
              </a:p>
            </p:txBody>
          </p:sp>
        </mc:Choice>
        <mc:Fallback xmlns="">
          <p:sp>
            <p:nvSpPr>
              <p:cNvPr id="10" name="文本框 9">
                <a:extLst>
                  <a:ext uri="{FF2B5EF4-FFF2-40B4-BE49-F238E27FC236}">
                    <a16:creationId xmlns:a16="http://schemas.microsoft.com/office/drawing/2014/main" id="{6ECCE473-4C9F-80D2-8270-79C385A053DA}"/>
                  </a:ext>
                </a:extLst>
              </p:cNvPr>
              <p:cNvSpPr txBox="1">
                <a:spLocks noRot="1" noChangeAspect="1" noMove="1" noResize="1" noEditPoints="1" noAdjustHandles="1" noChangeArrowheads="1" noChangeShapeType="1" noTextEdit="1"/>
              </p:cNvSpPr>
              <p:nvPr/>
            </p:nvSpPr>
            <p:spPr>
              <a:xfrm>
                <a:off x="874348" y="5004553"/>
                <a:ext cx="5814028" cy="369332"/>
              </a:xfrm>
              <a:prstGeom prst="rect">
                <a:avLst/>
              </a:prstGeom>
              <a:blipFill>
                <a:blip r:embed="rId2"/>
                <a:stretch>
                  <a:fillRect l="-839" t="-9836" r="-1048" b="-24590"/>
                </a:stretch>
              </a:blipFill>
            </p:spPr>
            <p:txBody>
              <a:bodyPr/>
              <a:lstStyle/>
              <a:p>
                <a:r>
                  <a:rPr lang="zh-CN" altLang="en-US">
                    <a:noFill/>
                  </a:rPr>
                  <a:t> </a:t>
                </a:r>
              </a:p>
            </p:txBody>
          </p:sp>
        </mc:Fallback>
      </mc:AlternateContent>
      <p:pic>
        <p:nvPicPr>
          <p:cNvPr id="12" name="图片 11">
            <a:extLst>
              <a:ext uri="{FF2B5EF4-FFF2-40B4-BE49-F238E27FC236}">
                <a16:creationId xmlns:a16="http://schemas.microsoft.com/office/drawing/2014/main" id="{7029064E-80DD-D4F3-9070-5775B582B9C6}"/>
              </a:ext>
            </a:extLst>
          </p:cNvPr>
          <p:cNvPicPr>
            <a:picLocks noChangeAspect="1"/>
          </p:cNvPicPr>
          <p:nvPr/>
        </p:nvPicPr>
        <p:blipFill>
          <a:blip r:embed="rId3"/>
          <a:stretch>
            <a:fillRect/>
          </a:stretch>
        </p:blipFill>
        <p:spPr>
          <a:xfrm>
            <a:off x="1863526" y="1927700"/>
            <a:ext cx="2318432" cy="526917"/>
          </a:xfrm>
          <a:prstGeom prst="rect">
            <a:avLst/>
          </a:prstGeom>
          <a:ln>
            <a:solidFill>
              <a:schemeClr val="tx1"/>
            </a:solidFill>
          </a:ln>
        </p:spPr>
      </p:pic>
      <p:pic>
        <p:nvPicPr>
          <p:cNvPr id="14" name="图片 13">
            <a:extLst>
              <a:ext uri="{FF2B5EF4-FFF2-40B4-BE49-F238E27FC236}">
                <a16:creationId xmlns:a16="http://schemas.microsoft.com/office/drawing/2014/main" id="{2594A3D5-E924-71F0-2386-2DFA30347E8C}"/>
              </a:ext>
            </a:extLst>
          </p:cNvPr>
          <p:cNvPicPr>
            <a:picLocks noChangeAspect="1"/>
          </p:cNvPicPr>
          <p:nvPr/>
        </p:nvPicPr>
        <p:blipFill>
          <a:blip r:embed="rId4"/>
          <a:stretch>
            <a:fillRect/>
          </a:stretch>
        </p:blipFill>
        <p:spPr>
          <a:xfrm>
            <a:off x="1863526" y="3342215"/>
            <a:ext cx="1749154" cy="774740"/>
          </a:xfrm>
          <a:prstGeom prst="rect">
            <a:avLst/>
          </a:prstGeom>
          <a:ln>
            <a:solidFill>
              <a:schemeClr val="tx1"/>
            </a:solidFill>
          </a:ln>
        </p:spPr>
      </p:pic>
      <p:pic>
        <p:nvPicPr>
          <p:cNvPr id="16" name="图片 15">
            <a:extLst>
              <a:ext uri="{FF2B5EF4-FFF2-40B4-BE49-F238E27FC236}">
                <a16:creationId xmlns:a16="http://schemas.microsoft.com/office/drawing/2014/main" id="{6611AEDC-B7B0-791F-C2FA-1A1F848FA442}"/>
              </a:ext>
            </a:extLst>
          </p:cNvPr>
          <p:cNvPicPr>
            <a:picLocks noChangeAspect="1"/>
          </p:cNvPicPr>
          <p:nvPr/>
        </p:nvPicPr>
        <p:blipFill>
          <a:blip r:embed="rId5"/>
          <a:stretch>
            <a:fillRect/>
          </a:stretch>
        </p:blipFill>
        <p:spPr>
          <a:xfrm>
            <a:off x="6688376" y="1977384"/>
            <a:ext cx="5252028" cy="2586266"/>
          </a:xfrm>
          <a:prstGeom prst="rect">
            <a:avLst/>
          </a:prstGeom>
          <a:ln>
            <a:solidFill>
              <a:schemeClr val="tx1"/>
            </a:solidFill>
          </a:ln>
        </p:spPr>
      </p:pic>
      <p:sp>
        <p:nvSpPr>
          <p:cNvPr id="17" name="文本框 16">
            <a:extLst>
              <a:ext uri="{FF2B5EF4-FFF2-40B4-BE49-F238E27FC236}">
                <a16:creationId xmlns:a16="http://schemas.microsoft.com/office/drawing/2014/main" id="{E85BF7EB-6838-96F0-3CD9-FDEEBEE68E9E}"/>
              </a:ext>
            </a:extLst>
          </p:cNvPr>
          <p:cNvSpPr txBox="1"/>
          <p:nvPr/>
        </p:nvSpPr>
        <p:spPr>
          <a:xfrm>
            <a:off x="6565775" y="1523809"/>
            <a:ext cx="877163" cy="369332"/>
          </a:xfrm>
          <a:prstGeom prst="rect">
            <a:avLst/>
          </a:prstGeom>
          <a:noFill/>
        </p:spPr>
        <p:txBody>
          <a:bodyPr wrap="none" rtlCol="0">
            <a:spAutoFit/>
          </a:bodyPr>
          <a:lstStyle/>
          <a:p>
            <a:r>
              <a:rPr lang="zh-CN" altLang="en-US"/>
              <a:t>推导：</a:t>
            </a:r>
          </a:p>
        </p:txBody>
      </p:sp>
    </p:spTree>
    <p:extLst>
      <p:ext uri="{BB962C8B-B14F-4D97-AF65-F5344CB8AC3E}">
        <p14:creationId xmlns:p14="http://schemas.microsoft.com/office/powerpoint/2010/main" val="2152012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标题 22">
            <a:extLst>
              <a:ext uri="{FF2B5EF4-FFF2-40B4-BE49-F238E27FC236}">
                <a16:creationId xmlns:a16="http://schemas.microsoft.com/office/drawing/2014/main" id="{A048031C-ACCD-4F47-AC1D-F55A1029665D}"/>
              </a:ext>
            </a:extLst>
          </p:cNvPr>
          <p:cNvSpPr>
            <a:spLocks noGrp="1"/>
          </p:cNvSpPr>
          <p:nvPr>
            <p:ph type="title"/>
          </p:nvPr>
        </p:nvSpPr>
        <p:spPr/>
        <p:txBody>
          <a:bodyPr/>
          <a:lstStyle/>
          <a:p>
            <a:r>
              <a:rPr lang="en-US" altLang="zh-CN">
                <a:latin typeface="Arial" panose="020B0604020202020204" pitchFamily="34" charset="0"/>
                <a:ea typeface="微软雅黑" panose="020B0503020204020204" pitchFamily="34" charset="-122"/>
              </a:rPr>
              <a:t>ReLU</a:t>
            </a:r>
            <a:r>
              <a:rPr lang="zh-CN" altLang="en-US">
                <a:latin typeface="Arial" panose="020B0604020202020204" pitchFamily="34" charset="0"/>
                <a:ea typeface="微软雅黑" panose="020B0503020204020204" pitchFamily="34" charset="-122"/>
              </a:rPr>
              <a:t>函数</a:t>
            </a:r>
            <a:endParaRPr lang="zh-CN" altLang="en-US" dirty="0">
              <a:latin typeface="Arial" panose="020B0604020202020204" pitchFamily="34" charset="0"/>
              <a:ea typeface="微软雅黑" panose="020B0503020204020204" pitchFamily="34" charset="-122"/>
            </a:endParaRPr>
          </a:p>
        </p:txBody>
      </p:sp>
      <p:sp>
        <p:nvSpPr>
          <p:cNvPr id="2" name="文本框 1">
            <a:extLst>
              <a:ext uri="{FF2B5EF4-FFF2-40B4-BE49-F238E27FC236}">
                <a16:creationId xmlns:a16="http://schemas.microsoft.com/office/drawing/2014/main" id="{E95DFAA2-8D93-E9E0-70DA-B711091485B7}"/>
              </a:ext>
            </a:extLst>
          </p:cNvPr>
          <p:cNvSpPr txBox="1"/>
          <p:nvPr/>
        </p:nvSpPr>
        <p:spPr>
          <a:xfrm>
            <a:off x="874348" y="2006492"/>
            <a:ext cx="877163" cy="369332"/>
          </a:xfrm>
          <a:prstGeom prst="rect">
            <a:avLst/>
          </a:prstGeom>
          <a:noFill/>
        </p:spPr>
        <p:txBody>
          <a:bodyPr wrap="none" rtlCol="0">
            <a:spAutoFit/>
          </a:bodyPr>
          <a:lstStyle/>
          <a:p>
            <a:r>
              <a:rPr lang="zh-CN" altLang="en-US"/>
              <a:t>定义：</a:t>
            </a:r>
          </a:p>
        </p:txBody>
      </p:sp>
      <p:sp>
        <p:nvSpPr>
          <p:cNvPr id="3" name="文本框 2">
            <a:extLst>
              <a:ext uri="{FF2B5EF4-FFF2-40B4-BE49-F238E27FC236}">
                <a16:creationId xmlns:a16="http://schemas.microsoft.com/office/drawing/2014/main" id="{F9207A0B-1E82-A0F4-5AA7-283DAAEEE0C8}"/>
              </a:ext>
            </a:extLst>
          </p:cNvPr>
          <p:cNvSpPr txBox="1"/>
          <p:nvPr/>
        </p:nvSpPr>
        <p:spPr>
          <a:xfrm>
            <a:off x="181851" y="3578959"/>
            <a:ext cx="1569660" cy="369332"/>
          </a:xfrm>
          <a:prstGeom prst="rect">
            <a:avLst/>
          </a:prstGeom>
          <a:noFill/>
        </p:spPr>
        <p:txBody>
          <a:bodyPr wrap="none" rtlCol="0">
            <a:spAutoFit/>
          </a:bodyPr>
          <a:lstStyle/>
          <a:p>
            <a:r>
              <a:rPr lang="zh-CN" altLang="en-US"/>
              <a:t>傅里叶变换：</a:t>
            </a:r>
          </a:p>
        </p:txBody>
      </p:sp>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06E40C80-BEE8-6DA3-DA51-83599DB0B899}"/>
                  </a:ext>
                </a:extLst>
              </p:cNvPr>
              <p:cNvSpPr txBox="1"/>
              <p:nvPr/>
            </p:nvSpPr>
            <p:spPr>
              <a:xfrm>
                <a:off x="874348" y="5004553"/>
                <a:ext cx="5693803" cy="369332"/>
              </a:xfrm>
              <a:prstGeom prst="rect">
                <a:avLst/>
              </a:prstGeom>
              <a:noFill/>
            </p:spPr>
            <p:txBody>
              <a:bodyPr wrap="none" rtlCol="0">
                <a:spAutoFit/>
              </a:bodyPr>
              <a:lstStyle/>
              <a:p>
                <a:r>
                  <a:rPr lang="zh-CN" altLang="en-US"/>
                  <a:t>结论：</a:t>
                </a:r>
                <a:r>
                  <a:rPr lang="en-US" altLang="zh-CN"/>
                  <a:t>ReLU</a:t>
                </a:r>
                <a:r>
                  <a:rPr lang="zh-CN" altLang="en-US"/>
                  <a:t>函数傅里叶变换的系数按照</a:t>
                </a:r>
                <a14:m>
                  <m:oMath xmlns:m="http://schemas.openxmlformats.org/officeDocument/2006/math">
                    <m:r>
                      <a:rPr lang="en-US" altLang="zh-CN" b="0" i="1" smtClean="0">
                        <a:latin typeface="Cambria Math" panose="02040503050406030204" pitchFamily="18" charset="0"/>
                      </a:rPr>
                      <m:t>1/</m:t>
                    </m:r>
                    <m:sSup>
                      <m:sSupPr>
                        <m:ctrlPr>
                          <a:rPr lang="en-US" altLang="zh-CN" b="0" i="1" smtClean="0">
                            <a:latin typeface="Cambria Math" panose="02040503050406030204" pitchFamily="18" charset="0"/>
                          </a:rPr>
                        </m:ctrlPr>
                      </m:sSupPr>
                      <m:e>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𝜉</m:t>
                            </m:r>
                          </m:e>
                        </m:d>
                      </m:e>
                      <m:sup>
                        <m:r>
                          <a:rPr lang="en-US" altLang="zh-CN" b="0" i="1" smtClean="0">
                            <a:latin typeface="Cambria Math" panose="02040503050406030204" pitchFamily="18" charset="0"/>
                          </a:rPr>
                          <m:t>2</m:t>
                        </m:r>
                      </m:sup>
                    </m:sSup>
                  </m:oMath>
                </a14:m>
                <a:r>
                  <a:rPr lang="zh-CN" altLang="en-US"/>
                  <a:t>衰减。</a:t>
                </a:r>
              </a:p>
            </p:txBody>
          </p:sp>
        </mc:Choice>
        <mc:Fallback xmlns="">
          <p:sp>
            <p:nvSpPr>
              <p:cNvPr id="4" name="文本框 3">
                <a:extLst>
                  <a:ext uri="{FF2B5EF4-FFF2-40B4-BE49-F238E27FC236}">
                    <a16:creationId xmlns:a16="http://schemas.microsoft.com/office/drawing/2014/main" id="{06E40C80-BEE8-6DA3-DA51-83599DB0B899}"/>
                  </a:ext>
                </a:extLst>
              </p:cNvPr>
              <p:cNvSpPr txBox="1">
                <a:spLocks noRot="1" noChangeAspect="1" noMove="1" noResize="1" noEditPoints="1" noAdjustHandles="1" noChangeArrowheads="1" noChangeShapeType="1" noTextEdit="1"/>
              </p:cNvSpPr>
              <p:nvPr/>
            </p:nvSpPr>
            <p:spPr>
              <a:xfrm>
                <a:off x="874348" y="5004553"/>
                <a:ext cx="5693803" cy="369332"/>
              </a:xfrm>
              <a:prstGeom prst="rect">
                <a:avLst/>
              </a:prstGeom>
              <a:blipFill>
                <a:blip r:embed="rId2"/>
                <a:stretch>
                  <a:fillRect l="-857" t="-9836" b="-24590"/>
                </a:stretch>
              </a:blipFill>
            </p:spPr>
            <p:txBody>
              <a:bodyPr/>
              <a:lstStyle/>
              <a:p>
                <a:r>
                  <a:rPr lang="zh-CN" altLang="en-US">
                    <a:noFill/>
                  </a:rPr>
                  <a:t> </a:t>
                </a:r>
              </a:p>
            </p:txBody>
          </p:sp>
        </mc:Fallback>
      </mc:AlternateContent>
      <p:sp>
        <p:nvSpPr>
          <p:cNvPr id="7" name="文本框 6">
            <a:extLst>
              <a:ext uri="{FF2B5EF4-FFF2-40B4-BE49-F238E27FC236}">
                <a16:creationId xmlns:a16="http://schemas.microsoft.com/office/drawing/2014/main" id="{08B22BBA-02DC-D10F-DEFB-53C56556F090}"/>
              </a:ext>
            </a:extLst>
          </p:cNvPr>
          <p:cNvSpPr txBox="1"/>
          <p:nvPr/>
        </p:nvSpPr>
        <p:spPr>
          <a:xfrm>
            <a:off x="6565775" y="1523809"/>
            <a:ext cx="877163" cy="369332"/>
          </a:xfrm>
          <a:prstGeom prst="rect">
            <a:avLst/>
          </a:prstGeom>
          <a:noFill/>
        </p:spPr>
        <p:txBody>
          <a:bodyPr wrap="none" rtlCol="0">
            <a:spAutoFit/>
          </a:bodyPr>
          <a:lstStyle/>
          <a:p>
            <a:r>
              <a:rPr lang="zh-CN" altLang="en-US"/>
              <a:t>推导：</a:t>
            </a:r>
          </a:p>
        </p:txBody>
      </p:sp>
      <p:pic>
        <p:nvPicPr>
          <p:cNvPr id="9" name="图片 8">
            <a:extLst>
              <a:ext uri="{FF2B5EF4-FFF2-40B4-BE49-F238E27FC236}">
                <a16:creationId xmlns:a16="http://schemas.microsoft.com/office/drawing/2014/main" id="{5701182D-E3B2-92C7-A4AD-030BC5D1C496}"/>
              </a:ext>
            </a:extLst>
          </p:cNvPr>
          <p:cNvPicPr>
            <a:picLocks noChangeAspect="1"/>
          </p:cNvPicPr>
          <p:nvPr/>
        </p:nvPicPr>
        <p:blipFill>
          <a:blip r:embed="rId3"/>
          <a:stretch>
            <a:fillRect/>
          </a:stretch>
        </p:blipFill>
        <p:spPr>
          <a:xfrm>
            <a:off x="1863526" y="1994868"/>
            <a:ext cx="2614579" cy="392579"/>
          </a:xfrm>
          <a:prstGeom prst="rect">
            <a:avLst/>
          </a:prstGeom>
          <a:ln>
            <a:solidFill>
              <a:schemeClr val="tx1"/>
            </a:solidFill>
          </a:ln>
        </p:spPr>
      </p:pic>
      <p:pic>
        <p:nvPicPr>
          <p:cNvPr id="11" name="图片 10">
            <a:extLst>
              <a:ext uri="{FF2B5EF4-FFF2-40B4-BE49-F238E27FC236}">
                <a16:creationId xmlns:a16="http://schemas.microsoft.com/office/drawing/2014/main" id="{07735A75-80E1-C6A8-0769-19C6D7B3B630}"/>
              </a:ext>
            </a:extLst>
          </p:cNvPr>
          <p:cNvPicPr>
            <a:picLocks noChangeAspect="1"/>
          </p:cNvPicPr>
          <p:nvPr/>
        </p:nvPicPr>
        <p:blipFill>
          <a:blip r:embed="rId4"/>
          <a:stretch>
            <a:fillRect/>
          </a:stretch>
        </p:blipFill>
        <p:spPr>
          <a:xfrm>
            <a:off x="1863526" y="3371557"/>
            <a:ext cx="2347262" cy="853550"/>
          </a:xfrm>
          <a:prstGeom prst="rect">
            <a:avLst/>
          </a:prstGeom>
          <a:ln>
            <a:solidFill>
              <a:schemeClr val="tx1"/>
            </a:solidFill>
          </a:ln>
        </p:spPr>
      </p:pic>
      <p:pic>
        <p:nvPicPr>
          <p:cNvPr id="13" name="图片 12">
            <a:extLst>
              <a:ext uri="{FF2B5EF4-FFF2-40B4-BE49-F238E27FC236}">
                <a16:creationId xmlns:a16="http://schemas.microsoft.com/office/drawing/2014/main" id="{F4EDFB49-5140-149A-545C-B364F1F953A2}"/>
              </a:ext>
            </a:extLst>
          </p:cNvPr>
          <p:cNvPicPr>
            <a:picLocks noChangeAspect="1"/>
          </p:cNvPicPr>
          <p:nvPr/>
        </p:nvPicPr>
        <p:blipFill>
          <a:blip r:embed="rId5"/>
          <a:stretch>
            <a:fillRect/>
          </a:stretch>
        </p:blipFill>
        <p:spPr>
          <a:xfrm>
            <a:off x="6612372" y="1994868"/>
            <a:ext cx="5397777" cy="2540131"/>
          </a:xfrm>
          <a:prstGeom prst="rect">
            <a:avLst/>
          </a:prstGeom>
          <a:ln>
            <a:solidFill>
              <a:schemeClr val="tx1"/>
            </a:solidFill>
          </a:ln>
        </p:spPr>
      </p:pic>
    </p:spTree>
    <p:extLst>
      <p:ext uri="{BB962C8B-B14F-4D97-AF65-F5344CB8AC3E}">
        <p14:creationId xmlns:p14="http://schemas.microsoft.com/office/powerpoint/2010/main" val="2884751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标题 22">
            <a:extLst>
              <a:ext uri="{FF2B5EF4-FFF2-40B4-BE49-F238E27FC236}">
                <a16:creationId xmlns:a16="http://schemas.microsoft.com/office/drawing/2014/main" id="{A048031C-ACCD-4F47-AC1D-F55A1029665D}"/>
              </a:ext>
            </a:extLst>
          </p:cNvPr>
          <p:cNvSpPr>
            <a:spLocks noGrp="1"/>
          </p:cNvSpPr>
          <p:nvPr>
            <p:ph type="title"/>
          </p:nvPr>
        </p:nvSpPr>
        <p:spPr/>
        <p:txBody>
          <a:bodyPr/>
          <a:lstStyle/>
          <a:p>
            <a:r>
              <a:rPr lang="zh-CN" altLang="en-US">
                <a:latin typeface="Arial" panose="020B0604020202020204" pitchFamily="34" charset="0"/>
                <a:ea typeface="微软雅黑" panose="020B0503020204020204" pitchFamily="34" charset="-122"/>
              </a:rPr>
              <a:t>结论</a:t>
            </a:r>
            <a:endParaRPr lang="zh-CN" altLang="en-US" dirty="0">
              <a:latin typeface="Arial" panose="020B0604020202020204" pitchFamily="34" charset="0"/>
              <a:ea typeface="微软雅黑" panose="020B0503020204020204" pitchFamily="34" charset="-122"/>
            </a:endParaRPr>
          </a:p>
        </p:txBody>
      </p:sp>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0489910A-AB1E-064D-E677-36EBE177E71B}"/>
                  </a:ext>
                </a:extLst>
              </p:cNvPr>
              <p:cNvSpPr txBox="1"/>
              <p:nvPr/>
            </p:nvSpPr>
            <p:spPr>
              <a:xfrm>
                <a:off x="381368" y="1465336"/>
                <a:ext cx="10275668" cy="2850076"/>
              </a:xfrm>
              <a:prstGeom prst="rect">
                <a:avLst/>
              </a:prstGeom>
              <a:noFill/>
            </p:spPr>
            <p:txBody>
              <a:bodyPr wrap="square" rtlCol="0">
                <a:spAutoFit/>
              </a:bodyPr>
              <a:lstStyle/>
              <a:p>
                <a:pPr marL="342900" indent="-342900">
                  <a:lnSpc>
                    <a:spcPct val="150000"/>
                  </a:lnSpc>
                  <a:spcBef>
                    <a:spcPts val="2400"/>
                  </a:spcBef>
                  <a:buAutoNum type="arabicPeriod"/>
                </a:pPr>
                <a:r>
                  <a:rPr lang="zh-CN" altLang="en-US" dirty="0"/>
                  <a:t>我们定义</a:t>
                </a:r>
                <a14:m>
                  <m:oMath xmlns:m="http://schemas.openxmlformats.org/officeDocument/2006/math">
                    <m:r>
                      <a:rPr lang="en-US" altLang="zh-CN" b="0" i="1" smtClean="0">
                        <a:latin typeface="Cambria Math" panose="02040503050406030204" pitchFamily="18" charset="0"/>
                      </a:rPr>
                      <m:t>𝛿</m:t>
                    </m:r>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oMath>
                </a14:m>
                <a:r>
                  <a:rPr lang="zh-CN" altLang="en-US" dirty="0"/>
                  <a:t>是</a:t>
                </a:r>
                <a:r>
                  <a:rPr lang="en-US" altLang="zh-CN" dirty="0"/>
                  <a:t>-2</a:t>
                </a:r>
                <a:r>
                  <a:rPr lang="zh-CN" altLang="en-US" dirty="0"/>
                  <a:t>阶连续，</a:t>
                </a:r>
                <a:r>
                  <a:rPr lang="en-US" altLang="zh-CN" dirty="0"/>
                  <a:t>H(x)</a:t>
                </a:r>
                <a:r>
                  <a:rPr lang="zh-CN" altLang="en-US" dirty="0"/>
                  <a:t>是</a:t>
                </a:r>
                <a:r>
                  <a:rPr lang="en-US" altLang="zh-CN" dirty="0"/>
                  <a:t>-1</a:t>
                </a:r>
                <a:r>
                  <a:rPr lang="zh-CN" altLang="en-US" dirty="0"/>
                  <a:t>阶连续，</a:t>
                </a:r>
                <a:r>
                  <a:rPr lang="en-US" altLang="zh-CN" dirty="0" err="1"/>
                  <a:t>ReLU</a:t>
                </a:r>
                <a:r>
                  <a:rPr lang="en-US" altLang="zh-CN" dirty="0"/>
                  <a:t>(x)</a:t>
                </a:r>
                <a:r>
                  <a:rPr lang="zh-CN" altLang="en-US" dirty="0"/>
                  <a:t>是</a:t>
                </a:r>
                <a:r>
                  <a:rPr lang="en-US" altLang="zh-CN" dirty="0"/>
                  <a:t>0</a:t>
                </a:r>
                <a:r>
                  <a:rPr lang="zh-CN" altLang="en-US" dirty="0"/>
                  <a:t>阶连续。</a:t>
                </a:r>
                <a:endParaRPr lang="en-US" altLang="zh-CN" dirty="0"/>
              </a:p>
              <a:p>
                <a:pPr marL="342900" indent="-342900">
                  <a:lnSpc>
                    <a:spcPct val="150000"/>
                  </a:lnSpc>
                  <a:spcBef>
                    <a:spcPts val="2400"/>
                  </a:spcBef>
                  <a:buAutoNum type="arabicPeriod"/>
                </a:pPr>
                <a:r>
                  <a:rPr lang="zh-CN" altLang="en-US" dirty="0"/>
                  <a:t>每积分一次，就提升一阶连续性。</a:t>
                </a:r>
                <a:endParaRPr lang="en-US" altLang="zh-CN" dirty="0"/>
              </a:p>
              <a:p>
                <a:pPr marL="342900" indent="-342900">
                  <a:lnSpc>
                    <a:spcPct val="150000"/>
                  </a:lnSpc>
                  <a:spcBef>
                    <a:spcPts val="2400"/>
                  </a:spcBef>
                  <a:buAutoNum type="arabicPeriod"/>
                </a:pPr>
                <a:r>
                  <a:rPr lang="zh-CN" altLang="en-US" dirty="0"/>
                  <a:t>若函数是</a:t>
                </a:r>
                <a:r>
                  <a:rPr lang="en-US" altLang="zh-CN" dirty="0"/>
                  <a:t>k</a:t>
                </a:r>
                <a:r>
                  <a:rPr lang="zh-CN" altLang="en-US" dirty="0"/>
                  <a:t>阶连续，则傅里叶变换系数按照</a:t>
                </a:r>
                <a14:m>
                  <m:oMath xmlns:m="http://schemas.openxmlformats.org/officeDocument/2006/math">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sSup>
                          <m:sSupPr>
                            <m:ctrlPr>
                              <a:rPr lang="en-US" altLang="zh-CN" b="0" i="1" smtClean="0">
                                <a:latin typeface="Cambria Math" panose="02040503050406030204" pitchFamily="18" charset="0"/>
                              </a:rPr>
                            </m:ctrlPr>
                          </m:sSupPr>
                          <m:e>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𝜉</m:t>
                                </m:r>
                              </m:e>
                            </m:d>
                          </m:e>
                          <m:sup>
                            <m:r>
                              <a:rPr lang="en-US" altLang="zh-CN" b="0" i="1" smtClean="0">
                                <a:latin typeface="Cambria Math" panose="02040503050406030204" pitchFamily="18" charset="0"/>
                              </a:rPr>
                              <m:t>𝑘</m:t>
                            </m:r>
                            <m:r>
                              <a:rPr lang="en-US" altLang="zh-CN" b="0" i="1" smtClean="0">
                                <a:latin typeface="Cambria Math" panose="02040503050406030204" pitchFamily="18" charset="0"/>
                              </a:rPr>
                              <m:t>+2</m:t>
                            </m:r>
                          </m:sup>
                        </m:sSup>
                      </m:den>
                    </m:f>
                  </m:oMath>
                </a14:m>
                <a:r>
                  <a:rPr lang="zh-CN" altLang="en-US" dirty="0"/>
                  <a:t>衰减。</a:t>
                </a:r>
                <a:endParaRPr lang="en-US" altLang="zh-CN" dirty="0"/>
              </a:p>
              <a:p>
                <a:pPr marL="342900" indent="-342900">
                  <a:lnSpc>
                    <a:spcPct val="150000"/>
                  </a:lnSpc>
                  <a:spcBef>
                    <a:spcPts val="2400"/>
                  </a:spcBef>
                  <a:buAutoNum type="arabicPeriod"/>
                </a:pPr>
                <a:r>
                  <a:rPr lang="zh-CN" altLang="en-US" dirty="0"/>
                  <a:t>若函数无穷光滑，则傅里叶变换系数衰减速度不慢于指数衰减。</a:t>
                </a:r>
                <a:endParaRPr lang="en-US" altLang="zh-CN" dirty="0"/>
              </a:p>
            </p:txBody>
          </p:sp>
        </mc:Choice>
        <mc:Fallback xmlns="">
          <p:sp>
            <p:nvSpPr>
              <p:cNvPr id="2" name="文本框 1">
                <a:extLst>
                  <a:ext uri="{FF2B5EF4-FFF2-40B4-BE49-F238E27FC236}">
                    <a16:creationId xmlns:a16="http://schemas.microsoft.com/office/drawing/2014/main" id="{0489910A-AB1E-064D-E677-36EBE177E71B}"/>
                  </a:ext>
                </a:extLst>
              </p:cNvPr>
              <p:cNvSpPr txBox="1">
                <a:spLocks noRot="1" noChangeAspect="1" noMove="1" noResize="1" noEditPoints="1" noAdjustHandles="1" noChangeArrowheads="1" noChangeShapeType="1" noTextEdit="1"/>
              </p:cNvSpPr>
              <p:nvPr/>
            </p:nvSpPr>
            <p:spPr>
              <a:xfrm>
                <a:off x="381368" y="1465336"/>
                <a:ext cx="10275668" cy="2850076"/>
              </a:xfrm>
              <a:prstGeom prst="rect">
                <a:avLst/>
              </a:prstGeom>
              <a:blipFill>
                <a:blip r:embed="rId2"/>
                <a:stretch>
                  <a:fillRect l="-415" b="-235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5946898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图片包含 天空, 户外, 树, 草&#10;&#10;描述已自动生成">
            <a:extLst>
              <a:ext uri="{FF2B5EF4-FFF2-40B4-BE49-F238E27FC236}">
                <a16:creationId xmlns:a16="http://schemas.microsoft.com/office/drawing/2014/main" id="{4B081836-7E4E-4185-BA8F-209E1C8B84E6}"/>
              </a:ext>
            </a:extLst>
          </p:cNvPr>
          <p:cNvPicPr>
            <a:picLocks noChangeAspect="1"/>
          </p:cNvPicPr>
          <p:nvPr/>
        </p:nvPicPr>
        <p:blipFill rotWithShape="1">
          <a:blip r:embed="rId2" cstate="print">
            <a:alphaModFix amt="85000"/>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val="0"/>
              </a:ext>
            </a:extLst>
          </a:blip>
          <a:srcRect t="12868" b="12127"/>
          <a:stretch/>
        </p:blipFill>
        <p:spPr>
          <a:xfrm>
            <a:off x="0" y="0"/>
            <a:ext cx="12192000" cy="6858000"/>
          </a:xfrm>
          <a:prstGeom prst="rect">
            <a:avLst/>
          </a:prstGeom>
        </p:spPr>
      </p:pic>
      <p:sp>
        <p:nvSpPr>
          <p:cNvPr id="6" name="矩形 5">
            <a:extLst>
              <a:ext uri="{FF2B5EF4-FFF2-40B4-BE49-F238E27FC236}">
                <a16:creationId xmlns:a16="http://schemas.microsoft.com/office/drawing/2014/main" id="{1EB83FC9-5183-45E2-9E72-4DCB2439E30A}"/>
              </a:ext>
            </a:extLst>
          </p:cNvPr>
          <p:cNvSpPr/>
          <p:nvPr/>
        </p:nvSpPr>
        <p:spPr>
          <a:xfrm>
            <a:off x="1807369" y="0"/>
            <a:ext cx="3996531" cy="6858000"/>
          </a:xfrm>
          <a:prstGeom prst="rect">
            <a:avLst/>
          </a:prstGeom>
          <a:solidFill>
            <a:schemeClr val="bg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矩形 6">
            <a:extLst>
              <a:ext uri="{FF2B5EF4-FFF2-40B4-BE49-F238E27FC236}">
                <a16:creationId xmlns:a16="http://schemas.microsoft.com/office/drawing/2014/main" id="{324BB652-7ADC-4D1C-B28E-1DBD14A22811}"/>
              </a:ext>
            </a:extLst>
          </p:cNvPr>
          <p:cNvSpPr/>
          <p:nvPr/>
        </p:nvSpPr>
        <p:spPr>
          <a:xfrm>
            <a:off x="3028819" y="0"/>
            <a:ext cx="1553630" cy="1569660"/>
          </a:xfrm>
          <a:prstGeom prst="rect">
            <a:avLst/>
          </a:prstGeom>
          <a:solidFill>
            <a:schemeClr val="tx2"/>
          </a:solidFill>
        </p:spPr>
        <p:txBody>
          <a:bodyPr wrap="none">
            <a:spAutoFit/>
          </a:bodyPr>
          <a:lstStyle/>
          <a:p>
            <a:pPr lvl="0" algn="ctr"/>
            <a:r>
              <a:rPr lang="en-US" altLang="zh-CN" sz="9600" b="1">
                <a:solidFill>
                  <a:schemeClr val="bg1"/>
                </a:solidFill>
                <a:latin typeface="Arial" panose="020B0604020202020204" pitchFamily="34" charset="0"/>
                <a:ea typeface="微软雅黑" panose="020B0503020204020204" pitchFamily="34" charset="-122"/>
              </a:rPr>
              <a:t>05</a:t>
            </a:r>
            <a:endParaRPr lang="zh-CN" altLang="en-US" sz="9600" b="1" dirty="0">
              <a:solidFill>
                <a:schemeClr val="bg1"/>
              </a:solidFill>
              <a:latin typeface="Arial" panose="020B0604020202020204" pitchFamily="34" charset="0"/>
              <a:ea typeface="微软雅黑" panose="020B0503020204020204" pitchFamily="34" charset="-122"/>
            </a:endParaRPr>
          </a:p>
        </p:txBody>
      </p:sp>
      <p:sp>
        <p:nvSpPr>
          <p:cNvPr id="8" name="矩形 7">
            <a:extLst>
              <a:ext uri="{FF2B5EF4-FFF2-40B4-BE49-F238E27FC236}">
                <a16:creationId xmlns:a16="http://schemas.microsoft.com/office/drawing/2014/main" id="{B5CB1F13-E7B7-4899-9A29-1FC1FBF75B0E}"/>
              </a:ext>
            </a:extLst>
          </p:cNvPr>
          <p:cNvSpPr/>
          <p:nvPr/>
        </p:nvSpPr>
        <p:spPr>
          <a:xfrm rot="16200000">
            <a:off x="3760634" y="3206156"/>
            <a:ext cx="90000" cy="1553630"/>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9" name="图片 8" descr="图片包含 建筑物&#10;&#10;自动生成的说明">
            <a:extLst>
              <a:ext uri="{FF2B5EF4-FFF2-40B4-BE49-F238E27FC236}">
                <a16:creationId xmlns:a16="http://schemas.microsoft.com/office/drawing/2014/main" id="{2E0E98AB-678B-4AE3-B65A-045B7A67A8A7}"/>
              </a:ext>
            </a:extLst>
          </p:cNvPr>
          <p:cNvPicPr>
            <a:picLocks noChangeAspect="1"/>
          </p:cNvPicPr>
          <p:nvPr/>
        </p:nvPicPr>
        <p:blipFill>
          <a:blip r:embed="rId4" cstate="print">
            <a:alphaModFix amt="35000"/>
            <a:extLst>
              <a:ext uri="{28A0092B-C50C-407E-A947-70E740481C1C}">
                <a14:useLocalDpi xmlns:a14="http://schemas.microsoft.com/office/drawing/2010/main" val="0"/>
              </a:ext>
            </a:extLst>
          </a:blip>
          <a:stretch>
            <a:fillRect/>
          </a:stretch>
        </p:blipFill>
        <p:spPr>
          <a:xfrm>
            <a:off x="1807368" y="5228360"/>
            <a:ext cx="3996532" cy="1286740"/>
          </a:xfrm>
          <a:prstGeom prst="rect">
            <a:avLst/>
          </a:prstGeom>
        </p:spPr>
      </p:pic>
      <p:sp>
        <p:nvSpPr>
          <p:cNvPr id="11" name="矩形 10">
            <a:extLst>
              <a:ext uri="{FF2B5EF4-FFF2-40B4-BE49-F238E27FC236}">
                <a16:creationId xmlns:a16="http://schemas.microsoft.com/office/drawing/2014/main" id="{F0860191-C098-4A60-B5DC-304B7D375F27}"/>
              </a:ext>
            </a:extLst>
          </p:cNvPr>
          <p:cNvSpPr/>
          <p:nvPr/>
        </p:nvSpPr>
        <p:spPr>
          <a:xfrm>
            <a:off x="2041916" y="1952461"/>
            <a:ext cx="3527436" cy="1323439"/>
          </a:xfrm>
          <a:prstGeom prst="rect">
            <a:avLst/>
          </a:prstGeom>
        </p:spPr>
        <p:txBody>
          <a:bodyPr wrap="square">
            <a:spAutoFit/>
          </a:bodyPr>
          <a:lstStyle/>
          <a:p>
            <a:pPr algn="ctr"/>
            <a:r>
              <a:rPr lang="zh-CN" altLang="en-US" sz="4000" b="1" dirty="0">
                <a:solidFill>
                  <a:srgbClr val="C8161E"/>
                </a:solidFill>
                <a:latin typeface="Arial" panose="020B0604020202020204" pitchFamily="34" charset="0"/>
                <a:ea typeface="微软雅黑" panose="020B0503020204020204" pitchFamily="34" charset="-122"/>
                <a:cs typeface="+mj-cs"/>
              </a:rPr>
              <a:t>傅里叶变换的重要细节</a:t>
            </a:r>
            <a:endParaRPr lang="en-US" altLang="zh-CN" sz="4000" b="1" dirty="0">
              <a:solidFill>
                <a:srgbClr val="C8161E"/>
              </a:solidFill>
              <a:latin typeface="Arial" panose="020B0604020202020204" pitchFamily="34" charset="0"/>
              <a:ea typeface="微软雅黑" panose="020B0503020204020204" pitchFamily="34" charset="-122"/>
              <a:cs typeface="+mj-cs"/>
            </a:endParaRPr>
          </a:p>
        </p:txBody>
      </p:sp>
    </p:spTree>
    <p:extLst>
      <p:ext uri="{BB962C8B-B14F-4D97-AF65-F5344CB8AC3E}">
        <p14:creationId xmlns:p14="http://schemas.microsoft.com/office/powerpoint/2010/main" val="3431295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标题 22">
            <a:extLst>
              <a:ext uri="{FF2B5EF4-FFF2-40B4-BE49-F238E27FC236}">
                <a16:creationId xmlns:a16="http://schemas.microsoft.com/office/drawing/2014/main" id="{A048031C-ACCD-4F47-AC1D-F55A1029665D}"/>
              </a:ext>
            </a:extLst>
          </p:cNvPr>
          <p:cNvSpPr>
            <a:spLocks noGrp="1"/>
          </p:cNvSpPr>
          <p:nvPr>
            <p:ph type="title"/>
          </p:nvPr>
        </p:nvSpPr>
        <p:spPr/>
        <p:txBody>
          <a:bodyPr/>
          <a:lstStyle/>
          <a:p>
            <a:r>
              <a:rPr lang="zh-CN" altLang="en-US">
                <a:latin typeface="Arial" panose="020B0604020202020204" pitchFamily="34" charset="0"/>
                <a:ea typeface="微软雅黑" panose="020B0503020204020204" pitchFamily="34" charset="-122"/>
              </a:rPr>
              <a:t>关于傅里叶</a:t>
            </a:r>
            <a:endParaRPr lang="zh-CN" altLang="en-US" dirty="0">
              <a:latin typeface="Arial" panose="020B0604020202020204" pitchFamily="34" charset="0"/>
              <a:ea typeface="微软雅黑" panose="020B0503020204020204" pitchFamily="34" charset="-122"/>
            </a:endParaRPr>
          </a:p>
        </p:txBody>
      </p:sp>
      <p:sp>
        <p:nvSpPr>
          <p:cNvPr id="4" name="内容占位符 2">
            <a:extLst>
              <a:ext uri="{FF2B5EF4-FFF2-40B4-BE49-F238E27FC236}">
                <a16:creationId xmlns:a16="http://schemas.microsoft.com/office/drawing/2014/main" id="{BB6C7F34-A4FB-10CB-1E4C-2853B4430BF4}"/>
              </a:ext>
            </a:extLst>
          </p:cNvPr>
          <p:cNvSpPr txBox="1">
            <a:spLocks/>
          </p:cNvSpPr>
          <p:nvPr/>
        </p:nvSpPr>
        <p:spPr>
          <a:xfrm>
            <a:off x="315686" y="1613353"/>
            <a:ext cx="7807897" cy="4351338"/>
          </a:xfrm>
          <a:prstGeom prst="rect">
            <a:avLst/>
          </a:prstGeom>
        </p:spPr>
        <p:txBody>
          <a:bodyPr>
            <a:normAutofit/>
          </a:bodyPr>
          <a:lstStyle>
            <a:lvl1pPr marL="241927" indent="-241927" algn="l" defTabSz="967710" rtl="0" eaLnBrk="1" latinLnBrk="0" hangingPunct="1">
              <a:lnSpc>
                <a:spcPct val="90000"/>
              </a:lnSpc>
              <a:spcBef>
                <a:spcPts val="1058"/>
              </a:spcBef>
              <a:buFontTx/>
              <a:buBlip>
                <a:blip r:embed="rId2"/>
              </a:buBlip>
              <a:defRPr sz="2963" b="0" kern="1200">
                <a:solidFill>
                  <a:schemeClr val="tx2">
                    <a:lumMod val="75000"/>
                    <a:lumOff val="25000"/>
                  </a:schemeClr>
                </a:solidFill>
                <a:latin typeface="+mn-lt"/>
                <a:ea typeface="+mn-ea"/>
                <a:cs typeface="+mn-cs"/>
              </a:defRPr>
            </a:lvl1pPr>
            <a:lvl2pPr marL="725782" indent="-241927" algn="l" defTabSz="967710" rtl="0" eaLnBrk="1" latinLnBrk="0" hangingPunct="1">
              <a:lnSpc>
                <a:spcPct val="90000"/>
              </a:lnSpc>
              <a:spcBef>
                <a:spcPts val="529"/>
              </a:spcBef>
              <a:buFont typeface="Arial" panose="020B0604020202020204" pitchFamily="34" charset="0"/>
              <a:buChar char="•"/>
              <a:defRPr sz="2540" b="0" kern="1200">
                <a:solidFill>
                  <a:schemeClr val="tx2">
                    <a:lumMod val="75000"/>
                    <a:lumOff val="25000"/>
                  </a:schemeClr>
                </a:solidFill>
                <a:latin typeface="+mn-lt"/>
                <a:ea typeface="+mn-ea"/>
                <a:cs typeface="+mn-cs"/>
              </a:defRPr>
            </a:lvl2pPr>
            <a:lvl3pPr marL="1209637" indent="-241927" algn="l" defTabSz="967710" rtl="0" eaLnBrk="1" latinLnBrk="0" hangingPunct="1">
              <a:lnSpc>
                <a:spcPct val="90000"/>
              </a:lnSpc>
              <a:spcBef>
                <a:spcPts val="529"/>
              </a:spcBef>
              <a:buFont typeface="Arial" panose="020B0604020202020204" pitchFamily="34" charset="0"/>
              <a:buChar char="•"/>
              <a:defRPr sz="2117" b="0" kern="1200">
                <a:solidFill>
                  <a:schemeClr val="tx2">
                    <a:lumMod val="75000"/>
                    <a:lumOff val="25000"/>
                  </a:schemeClr>
                </a:solidFill>
                <a:latin typeface="+mn-lt"/>
                <a:ea typeface="+mn-ea"/>
                <a:cs typeface="+mn-cs"/>
              </a:defRPr>
            </a:lvl3pPr>
            <a:lvl4pPr marL="1693492" indent="-241927" algn="l" defTabSz="967710" rtl="0" eaLnBrk="1" latinLnBrk="0" hangingPunct="1">
              <a:lnSpc>
                <a:spcPct val="90000"/>
              </a:lnSpc>
              <a:spcBef>
                <a:spcPts val="529"/>
              </a:spcBef>
              <a:buFont typeface="Arial" panose="020B0604020202020204" pitchFamily="34" charset="0"/>
              <a:buChar char="•"/>
              <a:defRPr sz="1905" b="0" kern="1200">
                <a:solidFill>
                  <a:schemeClr val="tx2">
                    <a:lumMod val="75000"/>
                    <a:lumOff val="25000"/>
                  </a:schemeClr>
                </a:solidFill>
                <a:latin typeface="+mn-lt"/>
                <a:ea typeface="+mn-ea"/>
                <a:cs typeface="+mn-cs"/>
              </a:defRPr>
            </a:lvl4pPr>
            <a:lvl5pPr marL="2177346" indent="-241927" algn="l" defTabSz="967710" rtl="0" eaLnBrk="1" latinLnBrk="0" hangingPunct="1">
              <a:lnSpc>
                <a:spcPct val="90000"/>
              </a:lnSpc>
              <a:spcBef>
                <a:spcPts val="529"/>
              </a:spcBef>
              <a:buFont typeface="Arial" panose="020B0604020202020204" pitchFamily="34" charset="0"/>
              <a:buChar char="•"/>
              <a:defRPr sz="1905" b="0" kern="1200">
                <a:solidFill>
                  <a:schemeClr val="tx2">
                    <a:lumMod val="75000"/>
                    <a:lumOff val="25000"/>
                  </a:schemeClr>
                </a:solidFill>
                <a:latin typeface="+mn-lt"/>
                <a:ea typeface="+mn-ea"/>
                <a:cs typeface="+mn-cs"/>
              </a:defRPr>
            </a:lvl5pPr>
            <a:lvl6pPr marL="2661201" indent="-241927" algn="l" defTabSz="967710" rtl="0" eaLnBrk="1" latinLnBrk="0" hangingPunct="1">
              <a:lnSpc>
                <a:spcPct val="90000"/>
              </a:lnSpc>
              <a:spcBef>
                <a:spcPts val="529"/>
              </a:spcBef>
              <a:buFont typeface="Arial" panose="020B0604020202020204" pitchFamily="34" charset="0"/>
              <a:buChar char="•"/>
              <a:defRPr sz="1905" kern="1200">
                <a:solidFill>
                  <a:schemeClr val="tx1"/>
                </a:solidFill>
                <a:latin typeface="+mn-lt"/>
                <a:ea typeface="+mn-ea"/>
                <a:cs typeface="+mn-cs"/>
              </a:defRPr>
            </a:lvl6pPr>
            <a:lvl7pPr marL="3145056" indent="-241927" algn="l" defTabSz="967710" rtl="0" eaLnBrk="1" latinLnBrk="0" hangingPunct="1">
              <a:lnSpc>
                <a:spcPct val="90000"/>
              </a:lnSpc>
              <a:spcBef>
                <a:spcPts val="529"/>
              </a:spcBef>
              <a:buFont typeface="Arial" panose="020B0604020202020204" pitchFamily="34" charset="0"/>
              <a:buChar char="•"/>
              <a:defRPr sz="1905" kern="1200">
                <a:solidFill>
                  <a:schemeClr val="tx1"/>
                </a:solidFill>
                <a:latin typeface="+mn-lt"/>
                <a:ea typeface="+mn-ea"/>
                <a:cs typeface="+mn-cs"/>
              </a:defRPr>
            </a:lvl7pPr>
            <a:lvl8pPr marL="3628911" indent="-241927" algn="l" defTabSz="967710" rtl="0" eaLnBrk="1" latinLnBrk="0" hangingPunct="1">
              <a:lnSpc>
                <a:spcPct val="90000"/>
              </a:lnSpc>
              <a:spcBef>
                <a:spcPts val="529"/>
              </a:spcBef>
              <a:buFont typeface="Arial" panose="020B0604020202020204" pitchFamily="34" charset="0"/>
              <a:buChar char="•"/>
              <a:defRPr sz="1905" kern="1200">
                <a:solidFill>
                  <a:schemeClr val="tx1"/>
                </a:solidFill>
                <a:latin typeface="+mn-lt"/>
                <a:ea typeface="+mn-ea"/>
                <a:cs typeface="+mn-cs"/>
              </a:defRPr>
            </a:lvl8pPr>
            <a:lvl9pPr marL="4112765" indent="-241927" algn="l" defTabSz="967710" rtl="0" eaLnBrk="1" latinLnBrk="0" hangingPunct="1">
              <a:lnSpc>
                <a:spcPct val="90000"/>
              </a:lnSpc>
              <a:spcBef>
                <a:spcPts val="529"/>
              </a:spcBef>
              <a:buFont typeface="Arial" panose="020B0604020202020204" pitchFamily="34" charset="0"/>
              <a:buChar char="•"/>
              <a:defRPr sz="1905" kern="1200">
                <a:solidFill>
                  <a:schemeClr val="tx1"/>
                </a:solidFill>
                <a:latin typeface="+mn-lt"/>
                <a:ea typeface="+mn-ea"/>
                <a:cs typeface="+mn-cs"/>
              </a:defRPr>
            </a:lvl9pPr>
          </a:lstStyle>
          <a:p>
            <a:pPr>
              <a:lnSpc>
                <a:spcPct val="120000"/>
              </a:lnSpc>
              <a:spcBef>
                <a:spcPts val="1200"/>
              </a:spcBef>
            </a:pPr>
            <a:r>
              <a:rPr lang="zh-CN" altLang="en-US" sz="2400">
                <a:solidFill>
                  <a:schemeClr val="tx1"/>
                </a:solidFill>
                <a:latin typeface="Arial" panose="020B0604020202020204" pitchFamily="34" charset="0"/>
                <a:ea typeface="微软雅黑" panose="020B0503020204020204" pitchFamily="34" charset="-122"/>
              </a:rPr>
              <a:t>傅里叶是一位数学家，但是他特别痴迷于热学，就是研究物质处于热状态时的有关性质和规律的物理学分支，</a:t>
            </a:r>
            <a:r>
              <a:rPr lang="en-US" altLang="zh-CN" sz="2400">
                <a:solidFill>
                  <a:schemeClr val="tx1"/>
                </a:solidFill>
                <a:latin typeface="Arial" panose="020B0604020202020204" pitchFamily="34" charset="0"/>
                <a:ea typeface="微软雅黑" panose="020B0503020204020204" pitchFamily="34" charset="-122"/>
              </a:rPr>
              <a:t>1811</a:t>
            </a:r>
            <a:r>
              <a:rPr lang="zh-CN" altLang="en-US" sz="2400">
                <a:solidFill>
                  <a:schemeClr val="tx1"/>
                </a:solidFill>
                <a:latin typeface="Arial" panose="020B0604020202020204" pitchFamily="34" charset="0"/>
                <a:ea typeface="微软雅黑" panose="020B0503020204020204" pitchFamily="34" charset="-122"/>
              </a:rPr>
              <a:t>年，傅立叶向科学院自己的文章</a:t>
            </a:r>
            <a:r>
              <a:rPr lang="en-US" altLang="zh-CN" sz="2400">
                <a:solidFill>
                  <a:schemeClr val="tx1"/>
                </a:solidFill>
                <a:latin typeface="Arial" panose="020B0604020202020204" pitchFamily="34" charset="0"/>
                <a:ea typeface="微软雅黑" panose="020B0503020204020204" pitchFamily="34" charset="-122"/>
              </a:rPr>
              <a:t>《</a:t>
            </a:r>
            <a:r>
              <a:rPr lang="zh-CN" altLang="en-US" sz="2400">
                <a:solidFill>
                  <a:schemeClr val="tx1"/>
                </a:solidFill>
                <a:latin typeface="Arial" panose="020B0604020202020204" pitchFamily="34" charset="0"/>
                <a:ea typeface="微软雅黑" panose="020B0503020204020204" pitchFamily="34" charset="-122"/>
              </a:rPr>
              <a:t>热的传播</a:t>
            </a:r>
            <a:r>
              <a:rPr lang="en-US" altLang="zh-CN" sz="2400">
                <a:solidFill>
                  <a:schemeClr val="tx1"/>
                </a:solidFill>
                <a:latin typeface="Arial" panose="020B0604020202020204" pitchFamily="34" charset="0"/>
                <a:ea typeface="微软雅黑" panose="020B0503020204020204" pitchFamily="34" charset="-122"/>
              </a:rPr>
              <a:t>》</a:t>
            </a:r>
            <a:r>
              <a:rPr lang="zh-CN" altLang="en-US" sz="2400">
                <a:solidFill>
                  <a:schemeClr val="tx1"/>
                </a:solidFill>
                <a:latin typeface="Arial" panose="020B0604020202020204" pitchFamily="34" charset="0"/>
                <a:ea typeface="微软雅黑" panose="020B0503020204020204" pitchFamily="34" charset="-122"/>
              </a:rPr>
              <a:t>，在论文中推导出著名的热传导方程 ，并提出了傅立叶变换的基本思想。</a:t>
            </a:r>
          </a:p>
          <a:p>
            <a:pPr>
              <a:lnSpc>
                <a:spcPct val="120000"/>
              </a:lnSpc>
              <a:spcBef>
                <a:spcPts val="1200"/>
              </a:spcBef>
            </a:pPr>
            <a:r>
              <a:rPr lang="zh-CN" altLang="en-US" sz="2400">
                <a:solidFill>
                  <a:schemeClr val="tx1"/>
                </a:solidFill>
                <a:latin typeface="Arial" panose="020B0604020202020204" pitchFamily="34" charset="0"/>
                <a:ea typeface="微软雅黑" panose="020B0503020204020204" pitchFamily="34" charset="-122"/>
              </a:rPr>
              <a:t>虽然说他是一位科学家和数学家，然而傅里叶对于热学太过于痴迷了，封建迷信害死人啊，他认为热能包治百病，于是在一个夏天，他关上了家中的门窗，穿上厚厚的衣服，坐在火炉边，于是他被活活热死了。</a:t>
            </a:r>
            <a:endParaRPr lang="zh-CN" altLang="en-US" sz="2400" dirty="0">
              <a:solidFill>
                <a:schemeClr val="tx1"/>
              </a:solidFill>
              <a:latin typeface="Arial" panose="020B0604020202020204" pitchFamily="34" charset="0"/>
              <a:ea typeface="微软雅黑" panose="020B0503020204020204" pitchFamily="34" charset="-122"/>
            </a:endParaRPr>
          </a:p>
        </p:txBody>
      </p:sp>
      <p:pic>
        <p:nvPicPr>
          <p:cNvPr id="5" name="图片 4">
            <a:extLst>
              <a:ext uri="{FF2B5EF4-FFF2-40B4-BE49-F238E27FC236}">
                <a16:creationId xmlns:a16="http://schemas.microsoft.com/office/drawing/2014/main" id="{CB3CF6DD-F0C2-EB66-9D8F-B92FF002B90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08618" y="1295286"/>
            <a:ext cx="2416829" cy="1848874"/>
          </a:xfrm>
          <a:prstGeom prst="rect">
            <a:avLst/>
          </a:prstGeom>
          <a:ln w="19050">
            <a:solidFill>
              <a:schemeClr val="tx1"/>
            </a:solidFill>
          </a:ln>
        </p:spPr>
      </p:pic>
      <p:pic>
        <p:nvPicPr>
          <p:cNvPr id="6" name="图片 5">
            <a:extLst>
              <a:ext uri="{FF2B5EF4-FFF2-40B4-BE49-F238E27FC236}">
                <a16:creationId xmlns:a16="http://schemas.microsoft.com/office/drawing/2014/main" id="{66BD6397-4711-D6A0-9462-B38775BFF85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06285" y="3403244"/>
            <a:ext cx="2408148" cy="2579219"/>
          </a:xfrm>
          <a:prstGeom prst="rect">
            <a:avLst/>
          </a:prstGeom>
          <a:ln w="19050">
            <a:solidFill>
              <a:schemeClr val="tx1"/>
            </a:solidFill>
          </a:ln>
        </p:spPr>
      </p:pic>
      <p:sp>
        <p:nvSpPr>
          <p:cNvPr id="7" name="矩形 6">
            <a:extLst>
              <a:ext uri="{FF2B5EF4-FFF2-40B4-BE49-F238E27FC236}">
                <a16:creationId xmlns:a16="http://schemas.microsoft.com/office/drawing/2014/main" id="{48037AB3-B0BE-0D15-C6BF-783FA1900A69}"/>
              </a:ext>
            </a:extLst>
          </p:cNvPr>
          <p:cNvSpPr/>
          <p:nvPr/>
        </p:nvSpPr>
        <p:spPr>
          <a:xfrm>
            <a:off x="149678" y="6581001"/>
            <a:ext cx="8636000" cy="276999"/>
          </a:xfrm>
          <a:prstGeom prst="rect">
            <a:avLst/>
          </a:prstGeom>
        </p:spPr>
        <p:txBody>
          <a:bodyPr wrap="square">
            <a:spAutoFit/>
          </a:bodyPr>
          <a:lstStyle/>
          <a:p>
            <a:r>
              <a:rPr lang="zh-CN" altLang="en-US" sz="1200" dirty="0">
                <a:latin typeface="Times New Roman" panose="02020603050405020304" pitchFamily="18" charset="0"/>
                <a:cs typeface="Times New Roman" panose="02020603050405020304" pitchFamily="18" charset="0"/>
              </a:rPr>
              <a:t>https://baijiahao.baidu.com/s?id=1636833728798493906&amp;wfr=spider&amp;for=pc</a:t>
            </a:r>
          </a:p>
        </p:txBody>
      </p:sp>
    </p:spTree>
    <p:extLst>
      <p:ext uri="{BB962C8B-B14F-4D97-AF65-F5344CB8AC3E}">
        <p14:creationId xmlns:p14="http://schemas.microsoft.com/office/powerpoint/2010/main" val="347825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标题 22">
            <a:extLst>
              <a:ext uri="{FF2B5EF4-FFF2-40B4-BE49-F238E27FC236}">
                <a16:creationId xmlns:a16="http://schemas.microsoft.com/office/drawing/2014/main" id="{A048031C-ACCD-4F47-AC1D-F55A1029665D}"/>
              </a:ext>
            </a:extLst>
          </p:cNvPr>
          <p:cNvSpPr>
            <a:spLocks noGrp="1"/>
          </p:cNvSpPr>
          <p:nvPr>
            <p:ph type="title"/>
          </p:nvPr>
        </p:nvSpPr>
        <p:spPr/>
        <p:txBody>
          <a:bodyPr/>
          <a:lstStyle/>
          <a:p>
            <a:r>
              <a:rPr lang="zh-CN" altLang="en-US" dirty="0">
                <a:latin typeface="Arial" panose="020B0604020202020204" pitchFamily="34" charset="0"/>
                <a:ea typeface="微软雅黑" panose="020B0503020204020204" pitchFamily="34" charset="-122"/>
              </a:rPr>
              <a:t>采样的影响</a:t>
            </a:r>
          </a:p>
        </p:txBody>
      </p:sp>
      <p:sp>
        <p:nvSpPr>
          <p:cNvPr id="2" name="文本框 1">
            <a:extLst>
              <a:ext uri="{FF2B5EF4-FFF2-40B4-BE49-F238E27FC236}">
                <a16:creationId xmlns:a16="http://schemas.microsoft.com/office/drawing/2014/main" id="{CA592A49-07AE-1B4E-E858-C9816E1957F5}"/>
              </a:ext>
            </a:extLst>
          </p:cNvPr>
          <p:cNvSpPr txBox="1"/>
          <p:nvPr/>
        </p:nvSpPr>
        <p:spPr>
          <a:xfrm>
            <a:off x="381368" y="1322337"/>
            <a:ext cx="8295861" cy="369332"/>
          </a:xfrm>
          <a:prstGeom prst="rect">
            <a:avLst/>
          </a:prstGeom>
          <a:noFill/>
        </p:spPr>
        <p:txBody>
          <a:bodyPr wrap="none" rtlCol="0">
            <a:spAutoFit/>
          </a:bodyPr>
          <a:lstStyle/>
          <a:p>
            <a:r>
              <a:rPr lang="zh-CN" altLang="en-US" dirty="0"/>
              <a:t>考虑 </a:t>
            </a:r>
            <a:r>
              <a:rPr lang="en-US" altLang="zh-CN" dirty="0"/>
              <a:t>sin(x) + sin(3x)</a:t>
            </a:r>
            <a:r>
              <a:rPr lang="zh-CN" altLang="en-US" dirty="0"/>
              <a:t>，当采样区域不同时，傅里叶变换后的频谱有明显的差异。</a:t>
            </a:r>
            <a:r>
              <a:rPr lang="en-US" altLang="zh-CN" dirty="0"/>
              <a:t> </a:t>
            </a:r>
            <a:endParaRPr lang="zh-CN" altLang="en-US" dirty="0"/>
          </a:p>
        </p:txBody>
      </p:sp>
      <p:pic>
        <p:nvPicPr>
          <p:cNvPr id="4" name="图片 3">
            <a:extLst>
              <a:ext uri="{FF2B5EF4-FFF2-40B4-BE49-F238E27FC236}">
                <a16:creationId xmlns:a16="http://schemas.microsoft.com/office/drawing/2014/main" id="{7ED3B35C-C711-CB4E-C7ED-AE5F17A47FBA}"/>
              </a:ext>
            </a:extLst>
          </p:cNvPr>
          <p:cNvPicPr>
            <a:picLocks noChangeAspect="1"/>
          </p:cNvPicPr>
          <p:nvPr/>
        </p:nvPicPr>
        <p:blipFill rotWithShape="1">
          <a:blip r:embed="rId2"/>
          <a:srcRect r="50636" b="13795"/>
          <a:stretch/>
        </p:blipFill>
        <p:spPr>
          <a:xfrm>
            <a:off x="1295768" y="2213683"/>
            <a:ext cx="2649699" cy="2670072"/>
          </a:xfrm>
          <a:prstGeom prst="rect">
            <a:avLst/>
          </a:prstGeom>
          <a:ln>
            <a:solidFill>
              <a:schemeClr val="tx1"/>
            </a:solidFill>
          </a:ln>
        </p:spPr>
      </p:pic>
      <p:pic>
        <p:nvPicPr>
          <p:cNvPr id="6" name="图片 5">
            <a:extLst>
              <a:ext uri="{FF2B5EF4-FFF2-40B4-BE49-F238E27FC236}">
                <a16:creationId xmlns:a16="http://schemas.microsoft.com/office/drawing/2014/main" id="{FAF2009A-664C-4CDD-C894-BF354C8C5288}"/>
              </a:ext>
            </a:extLst>
          </p:cNvPr>
          <p:cNvPicPr>
            <a:picLocks noChangeAspect="1"/>
          </p:cNvPicPr>
          <p:nvPr/>
        </p:nvPicPr>
        <p:blipFill rotWithShape="1">
          <a:blip r:embed="rId3"/>
          <a:srcRect r="49596"/>
          <a:stretch/>
        </p:blipFill>
        <p:spPr>
          <a:xfrm>
            <a:off x="8880778" y="2213683"/>
            <a:ext cx="1854957" cy="2670073"/>
          </a:xfrm>
          <a:prstGeom prst="rect">
            <a:avLst/>
          </a:prstGeom>
          <a:ln>
            <a:solidFill>
              <a:schemeClr val="tx1"/>
            </a:solidFill>
          </a:ln>
        </p:spPr>
      </p:pic>
      <p:cxnSp>
        <p:nvCxnSpPr>
          <p:cNvPr id="5" name="直线连接符 4">
            <a:extLst>
              <a:ext uri="{FF2B5EF4-FFF2-40B4-BE49-F238E27FC236}">
                <a16:creationId xmlns:a16="http://schemas.microsoft.com/office/drawing/2014/main" id="{9755EE2A-B22C-74B8-6679-05170F06B855}"/>
              </a:ext>
            </a:extLst>
          </p:cNvPr>
          <p:cNvCxnSpPr/>
          <p:nvPr/>
        </p:nvCxnSpPr>
        <p:spPr>
          <a:xfrm>
            <a:off x="4987623" y="4532867"/>
            <a:ext cx="356446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直线连接符 8">
            <a:extLst>
              <a:ext uri="{FF2B5EF4-FFF2-40B4-BE49-F238E27FC236}">
                <a16:creationId xmlns:a16="http://schemas.microsoft.com/office/drawing/2014/main" id="{3CE9F79B-CBE9-3239-4EA1-CC72C087D744}"/>
              </a:ext>
            </a:extLst>
          </p:cNvPr>
          <p:cNvCxnSpPr>
            <a:cxnSpLocks/>
          </p:cNvCxnSpPr>
          <p:nvPr/>
        </p:nvCxnSpPr>
        <p:spPr>
          <a:xfrm flipV="1">
            <a:off x="5140023" y="2136801"/>
            <a:ext cx="0" cy="254846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线连接符 10">
            <a:extLst>
              <a:ext uri="{FF2B5EF4-FFF2-40B4-BE49-F238E27FC236}">
                <a16:creationId xmlns:a16="http://schemas.microsoft.com/office/drawing/2014/main" id="{21B120F2-2A6B-B71D-5966-9E11A966F12F}"/>
              </a:ext>
            </a:extLst>
          </p:cNvPr>
          <p:cNvCxnSpPr>
            <a:cxnSpLocks/>
          </p:cNvCxnSpPr>
          <p:nvPr/>
        </p:nvCxnSpPr>
        <p:spPr>
          <a:xfrm>
            <a:off x="5927054" y="3534987"/>
            <a:ext cx="1312149" cy="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直线连接符 13">
            <a:extLst>
              <a:ext uri="{FF2B5EF4-FFF2-40B4-BE49-F238E27FC236}">
                <a16:creationId xmlns:a16="http://schemas.microsoft.com/office/drawing/2014/main" id="{544EF112-5652-4241-0B60-7B3A5B29F430}"/>
              </a:ext>
            </a:extLst>
          </p:cNvPr>
          <p:cNvCxnSpPr>
            <a:cxnSpLocks/>
          </p:cNvCxnSpPr>
          <p:nvPr/>
        </p:nvCxnSpPr>
        <p:spPr>
          <a:xfrm>
            <a:off x="4614905" y="4532867"/>
            <a:ext cx="1312149" cy="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直线连接符 14">
            <a:extLst>
              <a:ext uri="{FF2B5EF4-FFF2-40B4-BE49-F238E27FC236}">
                <a16:creationId xmlns:a16="http://schemas.microsoft.com/office/drawing/2014/main" id="{4C8C2614-BB29-6E67-7B45-0E96C0F7596F}"/>
              </a:ext>
            </a:extLst>
          </p:cNvPr>
          <p:cNvCxnSpPr>
            <a:cxnSpLocks/>
          </p:cNvCxnSpPr>
          <p:nvPr/>
        </p:nvCxnSpPr>
        <p:spPr>
          <a:xfrm>
            <a:off x="7324051" y="4532867"/>
            <a:ext cx="1312149" cy="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文本框 15">
            <a:extLst>
              <a:ext uri="{FF2B5EF4-FFF2-40B4-BE49-F238E27FC236}">
                <a16:creationId xmlns:a16="http://schemas.microsoft.com/office/drawing/2014/main" id="{E9817025-4121-3DBA-2F16-DC231F779A1E}"/>
              </a:ext>
            </a:extLst>
          </p:cNvPr>
          <p:cNvSpPr txBox="1"/>
          <p:nvPr/>
        </p:nvSpPr>
        <p:spPr>
          <a:xfrm>
            <a:off x="4708131" y="3350321"/>
            <a:ext cx="338667" cy="369332"/>
          </a:xfrm>
          <a:prstGeom prst="rect">
            <a:avLst/>
          </a:prstGeom>
          <a:noFill/>
        </p:spPr>
        <p:txBody>
          <a:bodyPr wrap="square" rtlCol="0">
            <a:spAutoFit/>
          </a:bodyPr>
          <a:lstStyle/>
          <a:p>
            <a:r>
              <a:rPr kumimoji="1" lang="en-US" altLang="zh-CN" dirty="0"/>
              <a:t>1</a:t>
            </a:r>
            <a:endParaRPr kumimoji="1" lang="zh-CN" altLang="en-US" dirty="0"/>
          </a:p>
        </p:txBody>
      </p:sp>
      <p:sp>
        <p:nvSpPr>
          <p:cNvPr id="17" name="文本框 16">
            <a:extLst>
              <a:ext uri="{FF2B5EF4-FFF2-40B4-BE49-F238E27FC236}">
                <a16:creationId xmlns:a16="http://schemas.microsoft.com/office/drawing/2014/main" id="{E9EBB70C-9B6B-CC13-8F89-AD53D260762C}"/>
              </a:ext>
            </a:extLst>
          </p:cNvPr>
          <p:cNvSpPr txBox="1"/>
          <p:nvPr/>
        </p:nvSpPr>
        <p:spPr>
          <a:xfrm>
            <a:off x="4717245" y="4514423"/>
            <a:ext cx="338667" cy="369332"/>
          </a:xfrm>
          <a:prstGeom prst="rect">
            <a:avLst/>
          </a:prstGeom>
          <a:noFill/>
        </p:spPr>
        <p:txBody>
          <a:bodyPr wrap="square" rtlCol="0">
            <a:spAutoFit/>
          </a:bodyPr>
          <a:lstStyle/>
          <a:p>
            <a:r>
              <a:rPr kumimoji="1" lang="en-US" altLang="zh-CN" dirty="0"/>
              <a:t>0</a:t>
            </a:r>
            <a:endParaRPr kumimoji="1" lang="zh-CN" altLang="en-US" dirty="0"/>
          </a:p>
        </p:txBody>
      </p:sp>
      <p:sp>
        <p:nvSpPr>
          <p:cNvPr id="18" name="文本框 17">
            <a:extLst>
              <a:ext uri="{FF2B5EF4-FFF2-40B4-BE49-F238E27FC236}">
                <a16:creationId xmlns:a16="http://schemas.microsoft.com/office/drawing/2014/main" id="{0CCA76BF-B4ED-E49B-D99A-D1C65D2FBC2E}"/>
              </a:ext>
            </a:extLst>
          </p:cNvPr>
          <p:cNvSpPr txBox="1"/>
          <p:nvPr/>
        </p:nvSpPr>
        <p:spPr>
          <a:xfrm>
            <a:off x="8381244" y="3141856"/>
            <a:ext cx="499534" cy="553998"/>
          </a:xfrm>
          <a:prstGeom prst="rect">
            <a:avLst/>
          </a:prstGeom>
          <a:noFill/>
        </p:spPr>
        <p:txBody>
          <a:bodyPr wrap="square" rtlCol="0">
            <a:spAutoFit/>
          </a:bodyPr>
          <a:lstStyle/>
          <a:p>
            <a:r>
              <a:rPr kumimoji="1" lang="en-US" altLang="zh-CN" sz="3000" dirty="0"/>
              <a:t>=</a:t>
            </a:r>
            <a:endParaRPr kumimoji="1" lang="zh-CN" altLang="en-US" sz="3000" dirty="0"/>
          </a:p>
        </p:txBody>
      </p:sp>
      <p:sp>
        <p:nvSpPr>
          <p:cNvPr id="19" name="文本框 18">
            <a:extLst>
              <a:ext uri="{FF2B5EF4-FFF2-40B4-BE49-F238E27FC236}">
                <a16:creationId xmlns:a16="http://schemas.microsoft.com/office/drawing/2014/main" id="{AD67EF6D-C3CC-1575-4FE0-F3A35A27E662}"/>
              </a:ext>
            </a:extLst>
          </p:cNvPr>
          <p:cNvSpPr txBox="1"/>
          <p:nvPr/>
        </p:nvSpPr>
        <p:spPr>
          <a:xfrm>
            <a:off x="4190045" y="3143042"/>
            <a:ext cx="499534" cy="553998"/>
          </a:xfrm>
          <a:prstGeom prst="rect">
            <a:avLst/>
          </a:prstGeom>
          <a:noFill/>
        </p:spPr>
        <p:txBody>
          <a:bodyPr wrap="square" rtlCol="0">
            <a:spAutoFit/>
          </a:bodyPr>
          <a:lstStyle/>
          <a:p>
            <a:r>
              <a:rPr kumimoji="1" lang="en-US" altLang="zh-CN" sz="3000" dirty="0"/>
              <a:t>X</a:t>
            </a:r>
            <a:endParaRPr kumimoji="1" lang="zh-CN" altLang="en-US" sz="3000" dirty="0"/>
          </a:p>
        </p:txBody>
      </p:sp>
      <p:sp>
        <p:nvSpPr>
          <p:cNvPr id="20" name="文本框 19">
            <a:extLst>
              <a:ext uri="{FF2B5EF4-FFF2-40B4-BE49-F238E27FC236}">
                <a16:creationId xmlns:a16="http://schemas.microsoft.com/office/drawing/2014/main" id="{195912F7-82C0-52A1-61D4-248EA72E6E0A}"/>
              </a:ext>
            </a:extLst>
          </p:cNvPr>
          <p:cNvSpPr txBox="1"/>
          <p:nvPr/>
        </p:nvSpPr>
        <p:spPr>
          <a:xfrm>
            <a:off x="1998133" y="5207000"/>
            <a:ext cx="8034867" cy="369332"/>
          </a:xfrm>
          <a:prstGeom prst="rect">
            <a:avLst/>
          </a:prstGeom>
          <a:noFill/>
        </p:spPr>
        <p:txBody>
          <a:bodyPr wrap="square" rtlCol="0">
            <a:spAutoFit/>
          </a:bodyPr>
          <a:lstStyle/>
          <a:p>
            <a:r>
              <a:rPr kumimoji="1" lang="zh-CN" altLang="en-US" dirty="0"/>
              <a:t>有限区间采样等价于原函数乘以一个该区间的示性函数。</a:t>
            </a:r>
          </a:p>
        </p:txBody>
      </p:sp>
      <p:sp>
        <p:nvSpPr>
          <p:cNvPr id="21" name="文本框 20">
            <a:extLst>
              <a:ext uri="{FF2B5EF4-FFF2-40B4-BE49-F238E27FC236}">
                <a16:creationId xmlns:a16="http://schemas.microsoft.com/office/drawing/2014/main" id="{7DBA2079-AEEA-EA5C-C344-376E6E7E02F0}"/>
              </a:ext>
            </a:extLst>
          </p:cNvPr>
          <p:cNvSpPr txBox="1"/>
          <p:nvPr/>
        </p:nvSpPr>
        <p:spPr>
          <a:xfrm>
            <a:off x="2794000" y="5811928"/>
            <a:ext cx="5681133" cy="369332"/>
          </a:xfrm>
          <a:prstGeom prst="rect">
            <a:avLst/>
          </a:prstGeom>
          <a:noFill/>
        </p:spPr>
        <p:txBody>
          <a:bodyPr wrap="square" rtlCol="0">
            <a:spAutoFit/>
          </a:bodyPr>
          <a:lstStyle/>
          <a:p>
            <a:r>
              <a:rPr kumimoji="1" lang="zh-CN" altLang="en-US" dirty="0"/>
              <a:t>卷积定理：一个空间的乘积等价于另一个空间的卷积。</a:t>
            </a:r>
          </a:p>
        </p:txBody>
      </p:sp>
    </p:spTree>
    <p:extLst>
      <p:ext uri="{BB962C8B-B14F-4D97-AF65-F5344CB8AC3E}">
        <p14:creationId xmlns:p14="http://schemas.microsoft.com/office/powerpoint/2010/main" val="2142180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标题 22">
            <a:extLst>
              <a:ext uri="{FF2B5EF4-FFF2-40B4-BE49-F238E27FC236}">
                <a16:creationId xmlns:a16="http://schemas.microsoft.com/office/drawing/2014/main" id="{A048031C-ACCD-4F47-AC1D-F55A1029665D}"/>
              </a:ext>
            </a:extLst>
          </p:cNvPr>
          <p:cNvSpPr>
            <a:spLocks noGrp="1"/>
          </p:cNvSpPr>
          <p:nvPr>
            <p:ph type="title"/>
          </p:nvPr>
        </p:nvSpPr>
        <p:spPr/>
        <p:txBody>
          <a:bodyPr/>
          <a:lstStyle/>
          <a:p>
            <a:r>
              <a:rPr lang="zh-CN" altLang="en-US">
                <a:latin typeface="Arial" panose="020B0604020202020204" pitchFamily="34" charset="0"/>
                <a:ea typeface="微软雅黑" panose="020B0503020204020204" pitchFamily="34" charset="-122"/>
              </a:rPr>
              <a:t>为什么频谱的峰值比较重要</a:t>
            </a:r>
            <a:endParaRPr lang="zh-CN" altLang="en-US" dirty="0">
              <a:latin typeface="Arial" panose="020B0604020202020204" pitchFamily="34" charset="0"/>
              <a:ea typeface="微软雅黑" panose="020B0503020204020204" pitchFamily="34" charset="-122"/>
            </a:endParaRPr>
          </a:p>
        </p:txBody>
      </p:sp>
      <p:sp>
        <p:nvSpPr>
          <p:cNvPr id="2" name="文本框 1">
            <a:extLst>
              <a:ext uri="{FF2B5EF4-FFF2-40B4-BE49-F238E27FC236}">
                <a16:creationId xmlns:a16="http://schemas.microsoft.com/office/drawing/2014/main" id="{CA592A49-07AE-1B4E-E858-C9816E1957F5}"/>
              </a:ext>
            </a:extLst>
          </p:cNvPr>
          <p:cNvSpPr txBox="1"/>
          <p:nvPr/>
        </p:nvSpPr>
        <p:spPr>
          <a:xfrm>
            <a:off x="381368" y="1322337"/>
            <a:ext cx="8295861" cy="369332"/>
          </a:xfrm>
          <a:prstGeom prst="rect">
            <a:avLst/>
          </a:prstGeom>
          <a:noFill/>
        </p:spPr>
        <p:txBody>
          <a:bodyPr wrap="none" rtlCol="0">
            <a:spAutoFit/>
          </a:bodyPr>
          <a:lstStyle/>
          <a:p>
            <a:r>
              <a:rPr lang="zh-CN" altLang="en-US"/>
              <a:t>考虑 </a:t>
            </a:r>
            <a:r>
              <a:rPr lang="en-US" altLang="zh-CN"/>
              <a:t>sin(x) + sin(3x)</a:t>
            </a:r>
            <a:r>
              <a:rPr lang="zh-CN" altLang="en-US"/>
              <a:t>，当采样区域不同时，傅里叶变换后的频谱有明显的差异。</a:t>
            </a:r>
            <a:r>
              <a:rPr lang="en-US" altLang="zh-CN"/>
              <a:t> </a:t>
            </a:r>
            <a:endParaRPr lang="zh-CN" altLang="en-US"/>
          </a:p>
        </p:txBody>
      </p:sp>
      <p:pic>
        <p:nvPicPr>
          <p:cNvPr id="4" name="图片 3">
            <a:extLst>
              <a:ext uri="{FF2B5EF4-FFF2-40B4-BE49-F238E27FC236}">
                <a16:creationId xmlns:a16="http://schemas.microsoft.com/office/drawing/2014/main" id="{7ED3B35C-C711-CB4E-C7ED-AE5F17A47FBA}"/>
              </a:ext>
            </a:extLst>
          </p:cNvPr>
          <p:cNvPicPr>
            <a:picLocks noChangeAspect="1"/>
          </p:cNvPicPr>
          <p:nvPr/>
        </p:nvPicPr>
        <p:blipFill rotWithShape="1">
          <a:blip r:embed="rId2"/>
          <a:srcRect b="13795"/>
          <a:stretch/>
        </p:blipFill>
        <p:spPr>
          <a:xfrm>
            <a:off x="381367" y="2129017"/>
            <a:ext cx="5367717" cy="2670072"/>
          </a:xfrm>
          <a:prstGeom prst="rect">
            <a:avLst/>
          </a:prstGeom>
          <a:ln>
            <a:solidFill>
              <a:schemeClr val="tx1"/>
            </a:solidFill>
          </a:ln>
        </p:spPr>
      </p:pic>
      <p:pic>
        <p:nvPicPr>
          <p:cNvPr id="6" name="图片 5">
            <a:extLst>
              <a:ext uri="{FF2B5EF4-FFF2-40B4-BE49-F238E27FC236}">
                <a16:creationId xmlns:a16="http://schemas.microsoft.com/office/drawing/2014/main" id="{FAF2009A-664C-4CDD-C894-BF354C8C5288}"/>
              </a:ext>
            </a:extLst>
          </p:cNvPr>
          <p:cNvPicPr>
            <a:picLocks noChangeAspect="1"/>
          </p:cNvPicPr>
          <p:nvPr/>
        </p:nvPicPr>
        <p:blipFill>
          <a:blip r:embed="rId3"/>
          <a:stretch>
            <a:fillRect/>
          </a:stretch>
        </p:blipFill>
        <p:spPr>
          <a:xfrm>
            <a:off x="6433910" y="2129017"/>
            <a:ext cx="5376722" cy="2670073"/>
          </a:xfrm>
          <a:prstGeom prst="rect">
            <a:avLst/>
          </a:prstGeom>
          <a:ln>
            <a:solidFill>
              <a:schemeClr val="tx1"/>
            </a:solidFill>
          </a:ln>
        </p:spPr>
      </p:pic>
      <p:sp>
        <p:nvSpPr>
          <p:cNvPr id="7" name="文本框 6">
            <a:extLst>
              <a:ext uri="{FF2B5EF4-FFF2-40B4-BE49-F238E27FC236}">
                <a16:creationId xmlns:a16="http://schemas.microsoft.com/office/drawing/2014/main" id="{4DF07EB8-8E66-7ACD-90B4-21BBCCBB3404}"/>
              </a:ext>
            </a:extLst>
          </p:cNvPr>
          <p:cNvSpPr txBox="1"/>
          <p:nvPr/>
        </p:nvSpPr>
        <p:spPr>
          <a:xfrm>
            <a:off x="1249899" y="5051771"/>
            <a:ext cx="3634328" cy="369332"/>
          </a:xfrm>
          <a:prstGeom prst="rect">
            <a:avLst/>
          </a:prstGeom>
          <a:noFill/>
        </p:spPr>
        <p:txBody>
          <a:bodyPr wrap="none" rtlCol="0">
            <a:spAutoFit/>
          </a:bodyPr>
          <a:lstStyle/>
          <a:p>
            <a:r>
              <a:rPr lang="zh-CN" altLang="en-US"/>
              <a:t>在整个范围内进行采样并进行</a:t>
            </a:r>
            <a:r>
              <a:rPr lang="en-US" altLang="zh-CN"/>
              <a:t>DFT</a:t>
            </a:r>
            <a:endParaRPr lang="zh-CN" altLang="en-US"/>
          </a:p>
        </p:txBody>
      </p:sp>
      <p:sp>
        <p:nvSpPr>
          <p:cNvPr id="8" name="文本框 7">
            <a:extLst>
              <a:ext uri="{FF2B5EF4-FFF2-40B4-BE49-F238E27FC236}">
                <a16:creationId xmlns:a16="http://schemas.microsoft.com/office/drawing/2014/main" id="{D219D091-6715-2525-FCA9-534A15DF8038}"/>
              </a:ext>
            </a:extLst>
          </p:cNvPr>
          <p:cNvSpPr txBox="1"/>
          <p:nvPr/>
        </p:nvSpPr>
        <p:spPr>
          <a:xfrm>
            <a:off x="7535939" y="5051771"/>
            <a:ext cx="3172663" cy="369332"/>
          </a:xfrm>
          <a:prstGeom prst="rect">
            <a:avLst/>
          </a:prstGeom>
          <a:noFill/>
        </p:spPr>
        <p:txBody>
          <a:bodyPr wrap="none" rtlCol="0">
            <a:spAutoFit/>
          </a:bodyPr>
          <a:lstStyle/>
          <a:p>
            <a:r>
              <a:rPr lang="zh-CN" altLang="en-US"/>
              <a:t>取其局部进行采样并进行</a:t>
            </a:r>
            <a:r>
              <a:rPr lang="en-US" altLang="zh-CN"/>
              <a:t>DFT</a:t>
            </a:r>
            <a:endParaRPr lang="zh-CN" altLang="en-US"/>
          </a:p>
        </p:txBody>
      </p:sp>
    </p:spTree>
    <p:extLst>
      <p:ext uri="{BB962C8B-B14F-4D97-AF65-F5344CB8AC3E}">
        <p14:creationId xmlns:p14="http://schemas.microsoft.com/office/powerpoint/2010/main" val="10244968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标题 22">
            <a:extLst>
              <a:ext uri="{FF2B5EF4-FFF2-40B4-BE49-F238E27FC236}">
                <a16:creationId xmlns:a16="http://schemas.microsoft.com/office/drawing/2014/main" id="{A048031C-ACCD-4F47-AC1D-F55A1029665D}"/>
              </a:ext>
            </a:extLst>
          </p:cNvPr>
          <p:cNvSpPr>
            <a:spLocks noGrp="1"/>
          </p:cNvSpPr>
          <p:nvPr>
            <p:ph type="title"/>
          </p:nvPr>
        </p:nvSpPr>
        <p:spPr/>
        <p:txBody>
          <a:bodyPr/>
          <a:lstStyle/>
          <a:p>
            <a:r>
              <a:rPr lang="zh-CN" altLang="en-US">
                <a:latin typeface="Arial" panose="020B0604020202020204" pitchFamily="34" charset="0"/>
                <a:ea typeface="微软雅黑" panose="020B0503020204020204" pitchFamily="34" charset="-122"/>
              </a:rPr>
              <a:t>实数函数傅里叶变换的对称性</a:t>
            </a:r>
            <a:endParaRPr lang="zh-CN" altLang="en-US" dirty="0">
              <a:latin typeface="Arial" panose="020B0604020202020204" pitchFamily="34" charset="0"/>
              <a:ea typeface="微软雅黑" panose="020B0503020204020204" pitchFamily="34" charset="-122"/>
            </a:endParaRPr>
          </a:p>
        </p:txBody>
      </p:sp>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AFB4DCAF-ABA3-854B-E290-E056EB75485A}"/>
                  </a:ext>
                </a:extLst>
              </p:cNvPr>
              <p:cNvSpPr txBox="1"/>
              <p:nvPr/>
            </p:nvSpPr>
            <p:spPr>
              <a:xfrm>
                <a:off x="381368" y="1322337"/>
                <a:ext cx="4427238" cy="369332"/>
              </a:xfrm>
              <a:prstGeom prst="rect">
                <a:avLst/>
              </a:prstGeom>
              <a:noFill/>
            </p:spPr>
            <p:txBody>
              <a:bodyPr wrap="none" rtlCol="0">
                <a:spAutoFit/>
              </a:bodyPr>
              <a:lstStyle/>
              <a:p>
                <a:r>
                  <a:rPr lang="zh-CN" altLang="en-US"/>
                  <a:t>实部关于</a:t>
                </a:r>
                <a14:m>
                  <m:oMath xmlns:m="http://schemas.openxmlformats.org/officeDocument/2006/math">
                    <m:r>
                      <a:rPr lang="en-US" altLang="zh-CN" b="0" i="1" smtClean="0">
                        <a:latin typeface="Cambria Math" panose="02040503050406030204" pitchFamily="18" charset="0"/>
                      </a:rPr>
                      <m:t>𝜉</m:t>
                    </m:r>
                    <m:r>
                      <a:rPr lang="en-US" altLang="zh-CN" b="0" i="1" smtClean="0">
                        <a:latin typeface="Cambria Math" panose="02040503050406030204" pitchFamily="18" charset="0"/>
                      </a:rPr>
                      <m:t>=0</m:t>
                    </m:r>
                  </m:oMath>
                </a14:m>
                <a:r>
                  <a:rPr lang="zh-CN" altLang="en-US"/>
                  <a:t>对称，虚部关于原点对称：</a:t>
                </a:r>
              </a:p>
            </p:txBody>
          </p:sp>
        </mc:Choice>
        <mc:Fallback xmlns="">
          <p:sp>
            <p:nvSpPr>
              <p:cNvPr id="2" name="文本框 1">
                <a:extLst>
                  <a:ext uri="{FF2B5EF4-FFF2-40B4-BE49-F238E27FC236}">
                    <a16:creationId xmlns:a16="http://schemas.microsoft.com/office/drawing/2014/main" id="{AFB4DCAF-ABA3-854B-E290-E056EB75485A}"/>
                  </a:ext>
                </a:extLst>
              </p:cNvPr>
              <p:cNvSpPr txBox="1">
                <a:spLocks noRot="1" noChangeAspect="1" noMove="1" noResize="1" noEditPoints="1" noAdjustHandles="1" noChangeArrowheads="1" noChangeShapeType="1" noTextEdit="1"/>
              </p:cNvSpPr>
              <p:nvPr/>
            </p:nvSpPr>
            <p:spPr>
              <a:xfrm>
                <a:off x="381368" y="1322337"/>
                <a:ext cx="4427238" cy="369332"/>
              </a:xfrm>
              <a:prstGeom prst="rect">
                <a:avLst/>
              </a:prstGeom>
              <a:blipFill>
                <a:blip r:embed="rId2"/>
                <a:stretch>
                  <a:fillRect l="-1240" t="-9836" r="-551" b="-24590"/>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495EDF7C-CA5F-2C86-2C21-75D0ED470D82}"/>
              </a:ext>
            </a:extLst>
          </p:cNvPr>
          <p:cNvPicPr>
            <a:picLocks noChangeAspect="1"/>
          </p:cNvPicPr>
          <p:nvPr/>
        </p:nvPicPr>
        <p:blipFill>
          <a:blip r:embed="rId3"/>
          <a:stretch>
            <a:fillRect/>
          </a:stretch>
        </p:blipFill>
        <p:spPr>
          <a:xfrm>
            <a:off x="4505243" y="2329707"/>
            <a:ext cx="3181514" cy="850944"/>
          </a:xfrm>
          <a:prstGeom prst="rect">
            <a:avLst/>
          </a:prstGeom>
          <a:ln>
            <a:solidFill>
              <a:schemeClr val="tx1"/>
            </a:solidFill>
          </a:ln>
        </p:spPr>
      </p:pic>
      <p:pic>
        <p:nvPicPr>
          <p:cNvPr id="6" name="图片 5">
            <a:extLst>
              <a:ext uri="{FF2B5EF4-FFF2-40B4-BE49-F238E27FC236}">
                <a16:creationId xmlns:a16="http://schemas.microsoft.com/office/drawing/2014/main" id="{30A871B3-F7FA-854B-A262-E2C23FD40CCB}"/>
              </a:ext>
            </a:extLst>
          </p:cNvPr>
          <p:cNvPicPr>
            <a:picLocks noChangeAspect="1"/>
          </p:cNvPicPr>
          <p:nvPr/>
        </p:nvPicPr>
        <p:blipFill>
          <a:blip r:embed="rId4"/>
          <a:stretch>
            <a:fillRect/>
          </a:stretch>
        </p:blipFill>
        <p:spPr>
          <a:xfrm>
            <a:off x="3936889" y="3908193"/>
            <a:ext cx="4318222" cy="1498677"/>
          </a:xfrm>
          <a:prstGeom prst="rect">
            <a:avLst/>
          </a:prstGeom>
          <a:ln>
            <a:solidFill>
              <a:schemeClr val="tx1"/>
            </a:solidFill>
          </a:ln>
        </p:spPr>
      </p:pic>
    </p:spTree>
    <p:extLst>
      <p:ext uri="{BB962C8B-B14F-4D97-AF65-F5344CB8AC3E}">
        <p14:creationId xmlns:p14="http://schemas.microsoft.com/office/powerpoint/2010/main" val="5733815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04C87E0C-764E-46DC-8EB7-C02C2FA09B3B}"/>
              </a:ext>
            </a:extLst>
          </p:cNvPr>
          <p:cNvSpPr>
            <a:spLocks noGrp="1"/>
          </p:cNvSpPr>
          <p:nvPr>
            <p:ph type="body" sz="quarter" idx="11"/>
          </p:nvPr>
        </p:nvSpPr>
        <p:spPr/>
        <p:txBody>
          <a:bodyPr/>
          <a:lstStyle/>
          <a:p>
            <a:r>
              <a:rPr lang="en-US" altLang="zh-CN" dirty="0">
                <a:latin typeface="Arial" panose="020B0604020202020204" pitchFamily="34" charset="0"/>
                <a:ea typeface="微软雅黑" panose="020B0503020204020204" pitchFamily="34" charset="-122"/>
              </a:rPr>
              <a:t>Thank You</a:t>
            </a:r>
            <a:endParaRPr lang="zh-CN" altLang="en-US" dirty="0">
              <a:latin typeface="Arial" panose="020B0604020202020204" pitchFamily="34" charset="0"/>
              <a:ea typeface="微软雅黑" panose="020B0503020204020204" pitchFamily="34" charset="-122"/>
            </a:endParaRPr>
          </a:p>
        </p:txBody>
      </p:sp>
    </p:spTree>
    <p:extLst>
      <p:ext uri="{BB962C8B-B14F-4D97-AF65-F5344CB8AC3E}">
        <p14:creationId xmlns:p14="http://schemas.microsoft.com/office/powerpoint/2010/main" val="10372265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B9B610AD-DF4F-4E4A-BE3C-B46B359BEA56}"/>
              </a:ext>
            </a:extLst>
          </p:cNvPr>
          <p:cNvSpPr>
            <a:spLocks noGrp="1"/>
          </p:cNvSpPr>
          <p:nvPr>
            <p:ph type="title"/>
          </p:nvPr>
        </p:nvSpPr>
        <p:spPr/>
        <p:txBody>
          <a:bodyPr>
            <a:normAutofit fontScale="90000"/>
          </a:bodyPr>
          <a:lstStyle/>
          <a:p>
            <a:r>
              <a:rPr lang="zh-CN" altLang="en-US" dirty="0">
                <a:latin typeface="Arial" panose="020B0604020202020204" pitchFamily="34" charset="0"/>
                <a:ea typeface="微软雅黑" panose="020B0503020204020204" pitchFamily="34" charset="-122"/>
              </a:rPr>
              <a:t>版式类型</a:t>
            </a:r>
          </a:p>
        </p:txBody>
      </p:sp>
      <p:sp>
        <p:nvSpPr>
          <p:cNvPr id="11" name="文本框 10">
            <a:extLst>
              <a:ext uri="{FF2B5EF4-FFF2-40B4-BE49-F238E27FC236}">
                <a16:creationId xmlns:a16="http://schemas.microsoft.com/office/drawing/2014/main" id="{A25910C4-95ED-42EA-AE6E-59E997FFBE5D}"/>
              </a:ext>
            </a:extLst>
          </p:cNvPr>
          <p:cNvSpPr txBox="1"/>
          <p:nvPr/>
        </p:nvSpPr>
        <p:spPr>
          <a:xfrm>
            <a:off x="7673810" y="1489615"/>
            <a:ext cx="4095891" cy="3896772"/>
          </a:xfrm>
          <a:prstGeom prst="rect">
            <a:avLst/>
          </a:prstGeom>
          <a:noFill/>
        </p:spPr>
        <p:txBody>
          <a:bodyPr wrap="square" rtlCol="0">
            <a:spAutoFit/>
          </a:bodyPr>
          <a:lstStyle/>
          <a:p>
            <a:pPr>
              <a:lnSpc>
                <a:spcPct val="150000"/>
              </a:lnSpc>
            </a:pPr>
            <a:r>
              <a:rPr lang="zh-CN" altLang="en-US" sz="2800" b="1" dirty="0">
                <a:solidFill>
                  <a:schemeClr val="tx1">
                    <a:lumMod val="75000"/>
                    <a:lumOff val="25000"/>
                  </a:schemeClr>
                </a:solidFill>
                <a:latin typeface="Arial" panose="020B0604020202020204" pitchFamily="34" charset="0"/>
                <a:ea typeface="微软雅黑" panose="020B0503020204020204" pitchFamily="34" charset="-122"/>
              </a:rPr>
              <a:t>封面版式：</a:t>
            </a:r>
            <a:r>
              <a:rPr lang="en-US" altLang="zh-CN" sz="2800" b="1" dirty="0">
                <a:solidFill>
                  <a:schemeClr val="tx1">
                    <a:lumMod val="75000"/>
                    <a:lumOff val="25000"/>
                  </a:schemeClr>
                </a:solidFill>
                <a:latin typeface="Arial" panose="020B0604020202020204" pitchFamily="34" charset="0"/>
                <a:ea typeface="微软雅黑" panose="020B0503020204020204" pitchFamily="34" charset="-122"/>
              </a:rPr>
              <a:t>6</a:t>
            </a:r>
            <a:r>
              <a:rPr lang="zh-CN" altLang="en-US" sz="2800" b="1" dirty="0">
                <a:solidFill>
                  <a:schemeClr val="tx1">
                    <a:lumMod val="75000"/>
                    <a:lumOff val="25000"/>
                  </a:schemeClr>
                </a:solidFill>
                <a:latin typeface="Arial" panose="020B0604020202020204" pitchFamily="34" charset="0"/>
                <a:ea typeface="微软雅黑" panose="020B0503020204020204" pitchFamily="34" charset="-122"/>
              </a:rPr>
              <a:t>个</a:t>
            </a:r>
            <a:endParaRPr lang="en-US" altLang="zh-CN" sz="2800" b="1" dirty="0">
              <a:solidFill>
                <a:schemeClr val="tx1">
                  <a:lumMod val="75000"/>
                  <a:lumOff val="25000"/>
                </a:schemeClr>
              </a:solidFill>
              <a:latin typeface="Arial" panose="020B0604020202020204" pitchFamily="34" charset="0"/>
              <a:ea typeface="微软雅黑" panose="020B0503020204020204" pitchFamily="34" charset="-122"/>
            </a:endParaRPr>
          </a:p>
          <a:p>
            <a:pPr>
              <a:lnSpc>
                <a:spcPct val="150000"/>
              </a:lnSpc>
            </a:pPr>
            <a:r>
              <a:rPr lang="zh-CN" altLang="en-US" sz="2800" b="1" dirty="0">
                <a:solidFill>
                  <a:schemeClr val="tx1">
                    <a:lumMod val="75000"/>
                    <a:lumOff val="25000"/>
                  </a:schemeClr>
                </a:solidFill>
                <a:latin typeface="Arial" panose="020B0604020202020204" pitchFamily="34" charset="0"/>
                <a:ea typeface="微软雅黑" panose="020B0503020204020204" pitchFamily="34" charset="-122"/>
              </a:rPr>
              <a:t>目录版式：</a:t>
            </a:r>
            <a:r>
              <a:rPr lang="en-US" altLang="zh-CN" sz="2800" b="1" dirty="0">
                <a:solidFill>
                  <a:schemeClr val="tx1">
                    <a:lumMod val="75000"/>
                    <a:lumOff val="25000"/>
                  </a:schemeClr>
                </a:solidFill>
                <a:latin typeface="Arial" panose="020B0604020202020204" pitchFamily="34" charset="0"/>
                <a:ea typeface="微软雅黑" panose="020B0503020204020204" pitchFamily="34" charset="-122"/>
              </a:rPr>
              <a:t>4</a:t>
            </a:r>
            <a:r>
              <a:rPr lang="zh-CN" altLang="en-US" sz="2800" b="1" dirty="0">
                <a:solidFill>
                  <a:schemeClr val="tx1">
                    <a:lumMod val="75000"/>
                    <a:lumOff val="25000"/>
                  </a:schemeClr>
                </a:solidFill>
                <a:latin typeface="Arial" panose="020B0604020202020204" pitchFamily="34" charset="0"/>
                <a:ea typeface="微软雅黑" panose="020B0503020204020204" pitchFamily="34" charset="-122"/>
              </a:rPr>
              <a:t>个</a:t>
            </a:r>
            <a:endParaRPr lang="en-US" altLang="zh-CN" sz="2800" b="1" dirty="0">
              <a:solidFill>
                <a:schemeClr val="tx1">
                  <a:lumMod val="75000"/>
                  <a:lumOff val="25000"/>
                </a:schemeClr>
              </a:solidFill>
              <a:latin typeface="Arial" panose="020B0604020202020204" pitchFamily="34" charset="0"/>
              <a:ea typeface="微软雅黑" panose="020B0503020204020204" pitchFamily="34" charset="-122"/>
            </a:endParaRPr>
          </a:p>
          <a:p>
            <a:pPr>
              <a:lnSpc>
                <a:spcPct val="150000"/>
              </a:lnSpc>
            </a:pPr>
            <a:r>
              <a:rPr lang="zh-CN" altLang="en-US" sz="2800" b="1" dirty="0">
                <a:solidFill>
                  <a:schemeClr val="tx1">
                    <a:lumMod val="75000"/>
                    <a:lumOff val="25000"/>
                  </a:schemeClr>
                </a:solidFill>
                <a:latin typeface="Arial" panose="020B0604020202020204" pitchFamily="34" charset="0"/>
                <a:ea typeface="微软雅黑" panose="020B0503020204020204" pitchFamily="34" charset="-122"/>
              </a:rPr>
              <a:t>过渡页版式：</a:t>
            </a:r>
            <a:r>
              <a:rPr lang="en-US" altLang="zh-CN" sz="2800" b="1" dirty="0">
                <a:solidFill>
                  <a:schemeClr val="tx1">
                    <a:lumMod val="75000"/>
                    <a:lumOff val="25000"/>
                  </a:schemeClr>
                </a:solidFill>
                <a:latin typeface="Arial" panose="020B0604020202020204" pitchFamily="34" charset="0"/>
                <a:ea typeface="微软雅黑" panose="020B0503020204020204" pitchFamily="34" charset="-122"/>
              </a:rPr>
              <a:t>3</a:t>
            </a:r>
            <a:r>
              <a:rPr lang="zh-CN" altLang="en-US" sz="2800" b="1" dirty="0">
                <a:solidFill>
                  <a:schemeClr val="tx1">
                    <a:lumMod val="75000"/>
                    <a:lumOff val="25000"/>
                  </a:schemeClr>
                </a:solidFill>
                <a:latin typeface="Arial" panose="020B0604020202020204" pitchFamily="34" charset="0"/>
                <a:ea typeface="微软雅黑" panose="020B0503020204020204" pitchFamily="34" charset="-122"/>
              </a:rPr>
              <a:t>个</a:t>
            </a:r>
            <a:endParaRPr lang="en-US" altLang="zh-CN" sz="2800" b="1" dirty="0">
              <a:solidFill>
                <a:schemeClr val="tx1">
                  <a:lumMod val="75000"/>
                  <a:lumOff val="25000"/>
                </a:schemeClr>
              </a:solidFill>
              <a:latin typeface="Arial" panose="020B0604020202020204" pitchFamily="34" charset="0"/>
              <a:ea typeface="微软雅黑" panose="020B0503020204020204" pitchFamily="34" charset="-122"/>
            </a:endParaRPr>
          </a:p>
          <a:p>
            <a:pPr>
              <a:lnSpc>
                <a:spcPct val="150000"/>
              </a:lnSpc>
            </a:pPr>
            <a:r>
              <a:rPr lang="zh-CN" altLang="en-US" sz="2800" b="1" dirty="0">
                <a:solidFill>
                  <a:schemeClr val="tx1">
                    <a:lumMod val="75000"/>
                    <a:lumOff val="25000"/>
                  </a:schemeClr>
                </a:solidFill>
                <a:latin typeface="Arial" panose="020B0604020202020204" pitchFamily="34" charset="0"/>
                <a:ea typeface="微软雅黑" panose="020B0503020204020204" pitchFamily="34" charset="-122"/>
              </a:rPr>
              <a:t>内页版式：</a:t>
            </a:r>
            <a:r>
              <a:rPr lang="en-US" altLang="zh-CN" sz="2800" b="1" dirty="0">
                <a:solidFill>
                  <a:schemeClr val="tx1">
                    <a:lumMod val="75000"/>
                    <a:lumOff val="25000"/>
                  </a:schemeClr>
                </a:solidFill>
                <a:latin typeface="Arial" panose="020B0604020202020204" pitchFamily="34" charset="0"/>
                <a:ea typeface="微软雅黑" panose="020B0503020204020204" pitchFamily="34" charset="-122"/>
              </a:rPr>
              <a:t>3</a:t>
            </a:r>
            <a:r>
              <a:rPr lang="zh-CN" altLang="en-US" sz="2800" b="1" dirty="0">
                <a:solidFill>
                  <a:schemeClr val="tx1">
                    <a:lumMod val="75000"/>
                    <a:lumOff val="25000"/>
                  </a:schemeClr>
                </a:solidFill>
                <a:latin typeface="Arial" panose="020B0604020202020204" pitchFamily="34" charset="0"/>
                <a:ea typeface="微软雅黑" panose="020B0503020204020204" pitchFamily="34" charset="-122"/>
              </a:rPr>
              <a:t>个</a:t>
            </a:r>
            <a:endParaRPr lang="en-US" altLang="zh-CN" sz="2800" b="1" dirty="0">
              <a:solidFill>
                <a:schemeClr val="tx1">
                  <a:lumMod val="75000"/>
                  <a:lumOff val="25000"/>
                </a:schemeClr>
              </a:solidFill>
              <a:latin typeface="Arial" panose="020B0604020202020204" pitchFamily="34" charset="0"/>
              <a:ea typeface="微软雅黑" panose="020B0503020204020204" pitchFamily="34" charset="-122"/>
            </a:endParaRPr>
          </a:p>
          <a:p>
            <a:pPr>
              <a:lnSpc>
                <a:spcPct val="150000"/>
              </a:lnSpc>
            </a:pPr>
            <a:r>
              <a:rPr lang="zh-CN" altLang="en-US" sz="2800" b="1" dirty="0">
                <a:solidFill>
                  <a:schemeClr val="tx1">
                    <a:lumMod val="75000"/>
                    <a:lumOff val="25000"/>
                  </a:schemeClr>
                </a:solidFill>
                <a:latin typeface="Arial" panose="020B0604020202020204" pitchFamily="34" charset="0"/>
                <a:ea typeface="微软雅黑" panose="020B0503020204020204" pitchFamily="34" charset="-122"/>
              </a:rPr>
              <a:t>封底版式：</a:t>
            </a:r>
            <a:r>
              <a:rPr lang="en-US" altLang="zh-CN" sz="2800" b="1" dirty="0">
                <a:solidFill>
                  <a:schemeClr val="tx1">
                    <a:lumMod val="75000"/>
                    <a:lumOff val="25000"/>
                  </a:schemeClr>
                </a:solidFill>
                <a:latin typeface="Arial" panose="020B0604020202020204" pitchFamily="34" charset="0"/>
                <a:ea typeface="微软雅黑" panose="020B0503020204020204" pitchFamily="34" charset="-122"/>
              </a:rPr>
              <a:t>3</a:t>
            </a:r>
            <a:r>
              <a:rPr lang="zh-CN" altLang="en-US" sz="2800" b="1" dirty="0">
                <a:solidFill>
                  <a:schemeClr val="tx1">
                    <a:lumMod val="75000"/>
                    <a:lumOff val="25000"/>
                  </a:schemeClr>
                </a:solidFill>
                <a:latin typeface="Arial" panose="020B0604020202020204" pitchFamily="34" charset="0"/>
                <a:ea typeface="微软雅黑" panose="020B0503020204020204" pitchFamily="34" charset="-122"/>
              </a:rPr>
              <a:t>个</a:t>
            </a:r>
            <a:endParaRPr lang="en-US" altLang="zh-CN" sz="2800" b="1" dirty="0">
              <a:solidFill>
                <a:schemeClr val="tx1">
                  <a:lumMod val="75000"/>
                  <a:lumOff val="25000"/>
                </a:schemeClr>
              </a:solidFill>
              <a:latin typeface="Arial" panose="020B0604020202020204" pitchFamily="34" charset="0"/>
              <a:ea typeface="微软雅黑" panose="020B0503020204020204" pitchFamily="34" charset="-122"/>
            </a:endParaRPr>
          </a:p>
          <a:p>
            <a:pPr>
              <a:lnSpc>
                <a:spcPct val="150000"/>
              </a:lnSpc>
            </a:pPr>
            <a:r>
              <a:rPr lang="zh-CN" altLang="en-US" sz="2800" b="1" dirty="0">
                <a:solidFill>
                  <a:schemeClr val="tx1">
                    <a:lumMod val="75000"/>
                    <a:lumOff val="25000"/>
                  </a:schemeClr>
                </a:solidFill>
                <a:latin typeface="Arial" panose="020B0604020202020204" pitchFamily="34" charset="0"/>
                <a:ea typeface="微软雅黑" panose="020B0503020204020204" pitchFamily="34" charset="-122"/>
              </a:rPr>
              <a:t>空白页：</a:t>
            </a:r>
            <a:r>
              <a:rPr lang="en-US" altLang="zh-CN" sz="2800" b="1" dirty="0">
                <a:solidFill>
                  <a:schemeClr val="tx1">
                    <a:lumMod val="75000"/>
                    <a:lumOff val="25000"/>
                  </a:schemeClr>
                </a:solidFill>
                <a:latin typeface="Arial" panose="020B0604020202020204" pitchFamily="34" charset="0"/>
                <a:ea typeface="微软雅黑" panose="020B0503020204020204" pitchFamily="34" charset="-122"/>
              </a:rPr>
              <a:t>1</a:t>
            </a:r>
            <a:r>
              <a:rPr lang="zh-CN" altLang="en-US" sz="2800" b="1" dirty="0">
                <a:solidFill>
                  <a:schemeClr val="tx1">
                    <a:lumMod val="75000"/>
                    <a:lumOff val="25000"/>
                  </a:schemeClr>
                </a:solidFill>
                <a:latin typeface="Arial" panose="020B0604020202020204" pitchFamily="34" charset="0"/>
                <a:ea typeface="微软雅黑" panose="020B0503020204020204" pitchFamily="34" charset="-122"/>
              </a:rPr>
              <a:t>个</a:t>
            </a:r>
            <a:endParaRPr lang="zh-CN" altLang="en-US" sz="1600" b="1" dirty="0">
              <a:solidFill>
                <a:schemeClr val="tx1">
                  <a:lumMod val="75000"/>
                  <a:lumOff val="25000"/>
                </a:schemeClr>
              </a:solidFill>
              <a:latin typeface="Arial" panose="020B0604020202020204" pitchFamily="34" charset="0"/>
              <a:ea typeface="微软雅黑" panose="020B0503020204020204" pitchFamily="34" charset="-122"/>
            </a:endParaRPr>
          </a:p>
        </p:txBody>
      </p:sp>
      <p:pic>
        <p:nvPicPr>
          <p:cNvPr id="4" name="图片 3">
            <a:extLst>
              <a:ext uri="{FF2B5EF4-FFF2-40B4-BE49-F238E27FC236}">
                <a16:creationId xmlns:a16="http://schemas.microsoft.com/office/drawing/2014/main" id="{7996AA52-DA7C-4D74-86FD-74DD157C324A}"/>
              </a:ext>
            </a:extLst>
          </p:cNvPr>
          <p:cNvPicPr>
            <a:picLocks noChangeAspect="1"/>
          </p:cNvPicPr>
          <p:nvPr/>
        </p:nvPicPr>
        <p:blipFill>
          <a:blip r:embed="rId2"/>
          <a:stretch>
            <a:fillRect/>
          </a:stretch>
        </p:blipFill>
        <p:spPr>
          <a:xfrm>
            <a:off x="1028724" y="1489615"/>
            <a:ext cx="5673587" cy="3896772"/>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372962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B9B610AD-DF4F-4E4A-BE3C-B46B359BEA56}"/>
              </a:ext>
            </a:extLst>
          </p:cNvPr>
          <p:cNvSpPr>
            <a:spLocks noGrp="1"/>
          </p:cNvSpPr>
          <p:nvPr>
            <p:ph type="title"/>
          </p:nvPr>
        </p:nvSpPr>
        <p:spPr/>
        <p:txBody>
          <a:bodyPr>
            <a:normAutofit fontScale="90000"/>
          </a:bodyPr>
          <a:lstStyle/>
          <a:p>
            <a:r>
              <a:rPr lang="zh-CN" altLang="en-US" dirty="0">
                <a:latin typeface="Arial" panose="020B0604020202020204" pitchFamily="34" charset="0"/>
                <a:ea typeface="微软雅黑" panose="020B0503020204020204" pitchFamily="34" charset="-122"/>
              </a:rPr>
              <a:t>字体与配色</a:t>
            </a:r>
          </a:p>
        </p:txBody>
      </p:sp>
      <p:pic>
        <p:nvPicPr>
          <p:cNvPr id="6" name="图片 5">
            <a:extLst>
              <a:ext uri="{FF2B5EF4-FFF2-40B4-BE49-F238E27FC236}">
                <a16:creationId xmlns:a16="http://schemas.microsoft.com/office/drawing/2014/main" id="{647E757D-3238-46CC-95A2-4034DB99C219}"/>
              </a:ext>
            </a:extLst>
          </p:cNvPr>
          <p:cNvPicPr>
            <a:picLocks noChangeAspect="1"/>
          </p:cNvPicPr>
          <p:nvPr/>
        </p:nvPicPr>
        <p:blipFill>
          <a:blip r:embed="rId2"/>
          <a:stretch>
            <a:fillRect/>
          </a:stretch>
        </p:blipFill>
        <p:spPr>
          <a:xfrm>
            <a:off x="6096000" y="1158875"/>
            <a:ext cx="4181475" cy="4162425"/>
          </a:xfrm>
          <a:prstGeom prst="rect">
            <a:avLst/>
          </a:prstGeom>
          <a:effectLst>
            <a:outerShdw blurRad="50800" dist="38100" dir="2700000" algn="tl" rotWithShape="0">
              <a:prstClr val="black">
                <a:alpha val="40000"/>
              </a:prstClr>
            </a:outerShdw>
          </a:effectLst>
        </p:spPr>
      </p:pic>
      <p:pic>
        <p:nvPicPr>
          <p:cNvPr id="8" name="图片 7">
            <a:extLst>
              <a:ext uri="{FF2B5EF4-FFF2-40B4-BE49-F238E27FC236}">
                <a16:creationId xmlns:a16="http://schemas.microsoft.com/office/drawing/2014/main" id="{120400D9-7E0A-41B6-A9D2-A0628828B6AC}"/>
              </a:ext>
            </a:extLst>
          </p:cNvPr>
          <p:cNvPicPr>
            <a:picLocks noChangeAspect="1"/>
          </p:cNvPicPr>
          <p:nvPr/>
        </p:nvPicPr>
        <p:blipFill>
          <a:blip r:embed="rId3"/>
          <a:stretch>
            <a:fillRect/>
          </a:stretch>
        </p:blipFill>
        <p:spPr>
          <a:xfrm>
            <a:off x="8425770" y="3473450"/>
            <a:ext cx="1647825" cy="1304925"/>
          </a:xfrm>
          <a:prstGeom prst="rect">
            <a:avLst/>
          </a:prstGeom>
          <a:effectLst>
            <a:outerShdw blurRad="50800" dist="38100" dir="2700000" algn="tl" rotWithShape="0">
              <a:prstClr val="black">
                <a:alpha val="40000"/>
              </a:prstClr>
            </a:outerShdw>
          </a:effectLst>
        </p:spPr>
      </p:pic>
      <p:sp>
        <p:nvSpPr>
          <p:cNvPr id="9" name="文本框 8">
            <a:extLst>
              <a:ext uri="{FF2B5EF4-FFF2-40B4-BE49-F238E27FC236}">
                <a16:creationId xmlns:a16="http://schemas.microsoft.com/office/drawing/2014/main" id="{2ADF8B8C-1F49-4D58-B2CB-2DA0E39F7DF9}"/>
              </a:ext>
            </a:extLst>
          </p:cNvPr>
          <p:cNvSpPr txBox="1"/>
          <p:nvPr/>
        </p:nvSpPr>
        <p:spPr>
          <a:xfrm>
            <a:off x="681491" y="1115928"/>
            <a:ext cx="5791880" cy="1495538"/>
          </a:xfrm>
          <a:prstGeom prst="rect">
            <a:avLst/>
          </a:prstGeom>
          <a:noFill/>
        </p:spPr>
        <p:txBody>
          <a:bodyPr wrap="square" rtlCol="0">
            <a:spAutoFit/>
          </a:bodyPr>
          <a:lstStyle/>
          <a:p>
            <a:pPr>
              <a:lnSpc>
                <a:spcPct val="130000"/>
              </a:lnSpc>
            </a:pPr>
            <a:r>
              <a:rPr lang="zh-CN" altLang="en-US" sz="3200" dirty="0">
                <a:solidFill>
                  <a:schemeClr val="tx1">
                    <a:lumMod val="75000"/>
                    <a:lumOff val="25000"/>
                  </a:schemeClr>
                </a:solidFill>
                <a:latin typeface="Arial" panose="020B0604020202020204" pitchFamily="34" charset="0"/>
                <a:ea typeface="微软雅黑" panose="020B0503020204020204" pitchFamily="34" charset="-122"/>
              </a:rPr>
              <a:t>标题：</a:t>
            </a:r>
            <a:endParaRPr lang="en-US" altLang="zh-CN" sz="3200" dirty="0">
              <a:solidFill>
                <a:schemeClr val="tx1">
                  <a:lumMod val="75000"/>
                  <a:lumOff val="25000"/>
                </a:schemeClr>
              </a:solidFill>
              <a:latin typeface="Arial" panose="020B0604020202020204" pitchFamily="34" charset="0"/>
              <a:ea typeface="微软雅黑" panose="020B0503020204020204" pitchFamily="34" charset="-122"/>
            </a:endParaRPr>
          </a:p>
          <a:p>
            <a:pPr>
              <a:lnSpc>
                <a:spcPct val="130000"/>
              </a:lnSpc>
            </a:pPr>
            <a:r>
              <a:rPr lang="zh-CN" altLang="en-US" sz="2000" dirty="0">
                <a:solidFill>
                  <a:schemeClr val="tx1">
                    <a:lumMod val="75000"/>
                    <a:lumOff val="25000"/>
                  </a:schemeClr>
                </a:solidFill>
                <a:latin typeface="Arial" panose="020B0604020202020204" pitchFamily="34" charset="0"/>
                <a:ea typeface="微软雅黑" panose="020B0503020204020204" pitchFamily="34" charset="-122"/>
              </a:rPr>
              <a:t>华为鸿蒙字体（简体中文）</a:t>
            </a:r>
            <a:r>
              <a:rPr lang="en-US" altLang="zh-CN" sz="2000" dirty="0">
                <a:solidFill>
                  <a:schemeClr val="tx1">
                    <a:lumMod val="75000"/>
                    <a:lumOff val="25000"/>
                  </a:schemeClr>
                </a:solidFill>
                <a:latin typeface="Arial" panose="020B0604020202020204" pitchFamily="34" charset="0"/>
                <a:ea typeface="微软雅黑" panose="020B0503020204020204" pitchFamily="34" charset="-122"/>
              </a:rPr>
              <a:t>-</a:t>
            </a:r>
            <a:r>
              <a:rPr lang="zh-CN" altLang="en-US" sz="2000" dirty="0">
                <a:solidFill>
                  <a:schemeClr val="tx1">
                    <a:lumMod val="75000"/>
                    <a:lumOff val="25000"/>
                  </a:schemeClr>
                </a:solidFill>
                <a:latin typeface="Arial" panose="020B0604020202020204" pitchFamily="34" charset="0"/>
                <a:ea typeface="微软雅黑" panose="020B0503020204020204" pitchFamily="34" charset="-122"/>
              </a:rPr>
              <a:t>黑</a:t>
            </a:r>
            <a:endParaRPr lang="en-US" altLang="zh-CN" sz="2000" dirty="0">
              <a:solidFill>
                <a:schemeClr val="tx1">
                  <a:lumMod val="75000"/>
                  <a:lumOff val="25000"/>
                </a:schemeClr>
              </a:solidFill>
              <a:latin typeface="Arial" panose="020B0604020202020204" pitchFamily="34" charset="0"/>
              <a:ea typeface="微软雅黑" panose="020B0503020204020204" pitchFamily="34" charset="-122"/>
            </a:endParaRPr>
          </a:p>
          <a:p>
            <a:pPr>
              <a:lnSpc>
                <a:spcPct val="130000"/>
              </a:lnSpc>
            </a:pPr>
            <a:r>
              <a:rPr lang="en-US" altLang="zh-CN" sz="2000" dirty="0" err="1">
                <a:solidFill>
                  <a:schemeClr val="tx1">
                    <a:lumMod val="75000"/>
                    <a:lumOff val="25000"/>
                  </a:schemeClr>
                </a:solidFill>
                <a:latin typeface="Arial" panose="020B0604020202020204" pitchFamily="34" charset="0"/>
                <a:ea typeface="微软雅黑" panose="020B0503020204020204" pitchFamily="34" charset="-122"/>
              </a:rPr>
              <a:t>HarmonyOS</a:t>
            </a:r>
            <a:r>
              <a:rPr lang="en-US" altLang="zh-CN" sz="2000" dirty="0">
                <a:solidFill>
                  <a:schemeClr val="tx1">
                    <a:lumMod val="75000"/>
                    <a:lumOff val="25000"/>
                  </a:schemeClr>
                </a:solidFill>
                <a:latin typeface="Arial" panose="020B0604020202020204" pitchFamily="34" charset="0"/>
                <a:ea typeface="微软雅黑" panose="020B0503020204020204" pitchFamily="34" charset="-122"/>
              </a:rPr>
              <a:t> Sans SC Black</a:t>
            </a:r>
            <a:endParaRPr lang="zh-CN" altLang="en-US" sz="2000" dirty="0">
              <a:solidFill>
                <a:schemeClr val="tx1">
                  <a:lumMod val="75000"/>
                  <a:lumOff val="25000"/>
                </a:schemeClr>
              </a:solidFill>
              <a:latin typeface="Arial" panose="020B0604020202020204" pitchFamily="34" charset="0"/>
              <a:ea typeface="微软雅黑" panose="020B0503020204020204" pitchFamily="34" charset="-122"/>
            </a:endParaRPr>
          </a:p>
        </p:txBody>
      </p:sp>
      <p:sp>
        <p:nvSpPr>
          <p:cNvPr id="10" name="文本框 9">
            <a:extLst>
              <a:ext uri="{FF2B5EF4-FFF2-40B4-BE49-F238E27FC236}">
                <a16:creationId xmlns:a16="http://schemas.microsoft.com/office/drawing/2014/main" id="{ABF4C0AD-8E31-45C9-B98A-9380FF188466}"/>
              </a:ext>
            </a:extLst>
          </p:cNvPr>
          <p:cNvSpPr txBox="1"/>
          <p:nvPr/>
        </p:nvSpPr>
        <p:spPr>
          <a:xfrm>
            <a:off x="681491" y="2960599"/>
            <a:ext cx="5748338" cy="1495538"/>
          </a:xfrm>
          <a:prstGeom prst="rect">
            <a:avLst/>
          </a:prstGeom>
          <a:noFill/>
        </p:spPr>
        <p:txBody>
          <a:bodyPr wrap="square" rtlCol="0">
            <a:spAutoFit/>
          </a:bodyPr>
          <a:lstStyle/>
          <a:p>
            <a:pPr>
              <a:lnSpc>
                <a:spcPct val="130000"/>
              </a:lnSpc>
            </a:pPr>
            <a:r>
              <a:rPr lang="zh-CN" altLang="en-US" sz="3200" dirty="0">
                <a:solidFill>
                  <a:schemeClr val="tx1">
                    <a:lumMod val="75000"/>
                    <a:lumOff val="25000"/>
                  </a:schemeClr>
                </a:solidFill>
                <a:latin typeface="Arial" panose="020B0604020202020204" pitchFamily="34" charset="0"/>
                <a:ea typeface="微软雅黑" panose="020B0503020204020204" pitchFamily="34" charset="-122"/>
              </a:rPr>
              <a:t>正文：</a:t>
            </a:r>
            <a:endParaRPr lang="en-US" altLang="zh-CN" sz="3200" dirty="0">
              <a:solidFill>
                <a:schemeClr val="tx1">
                  <a:lumMod val="75000"/>
                  <a:lumOff val="25000"/>
                </a:schemeClr>
              </a:solidFill>
              <a:latin typeface="Arial" panose="020B0604020202020204" pitchFamily="34" charset="0"/>
              <a:ea typeface="微软雅黑" panose="020B0503020204020204" pitchFamily="34" charset="-122"/>
            </a:endParaRPr>
          </a:p>
          <a:p>
            <a:pPr>
              <a:lnSpc>
                <a:spcPct val="130000"/>
              </a:lnSpc>
            </a:pPr>
            <a:r>
              <a:rPr lang="zh-CN" altLang="en-US" sz="2000" b="1" dirty="0">
                <a:solidFill>
                  <a:schemeClr val="tx1">
                    <a:lumMod val="75000"/>
                    <a:lumOff val="25000"/>
                  </a:schemeClr>
                </a:solidFill>
                <a:latin typeface="Arial" panose="020B0604020202020204" pitchFamily="34" charset="0"/>
                <a:ea typeface="微软雅黑" panose="020B0503020204020204" pitchFamily="34" charset="-122"/>
              </a:rPr>
              <a:t>华为鸿蒙字体（简体中文）</a:t>
            </a:r>
            <a:r>
              <a:rPr lang="en-US" altLang="zh-CN" sz="2000" b="1" dirty="0">
                <a:solidFill>
                  <a:schemeClr val="tx1">
                    <a:lumMod val="75000"/>
                    <a:lumOff val="25000"/>
                  </a:schemeClr>
                </a:solidFill>
                <a:latin typeface="Arial" panose="020B0604020202020204" pitchFamily="34" charset="0"/>
                <a:ea typeface="微软雅黑" panose="020B0503020204020204" pitchFamily="34" charset="-122"/>
              </a:rPr>
              <a:t>-</a:t>
            </a:r>
            <a:r>
              <a:rPr lang="zh-CN" altLang="en-US" sz="2000" b="1" dirty="0">
                <a:solidFill>
                  <a:schemeClr val="tx1">
                    <a:lumMod val="75000"/>
                    <a:lumOff val="25000"/>
                  </a:schemeClr>
                </a:solidFill>
                <a:latin typeface="Arial" panose="020B0604020202020204" pitchFamily="34" charset="0"/>
                <a:ea typeface="微软雅黑" panose="020B0503020204020204" pitchFamily="34" charset="-122"/>
              </a:rPr>
              <a:t>轻</a:t>
            </a:r>
            <a:endParaRPr lang="en-US" altLang="zh-CN" sz="2000" b="1" dirty="0">
              <a:solidFill>
                <a:schemeClr val="tx1">
                  <a:lumMod val="75000"/>
                  <a:lumOff val="25000"/>
                </a:schemeClr>
              </a:solidFill>
              <a:latin typeface="Arial" panose="020B0604020202020204" pitchFamily="34" charset="0"/>
              <a:ea typeface="微软雅黑" panose="020B0503020204020204" pitchFamily="34" charset="-122"/>
            </a:endParaRPr>
          </a:p>
          <a:p>
            <a:pPr>
              <a:lnSpc>
                <a:spcPct val="130000"/>
              </a:lnSpc>
            </a:pPr>
            <a:r>
              <a:rPr lang="fr-FR" altLang="zh-CN" sz="2000" b="1" dirty="0">
                <a:solidFill>
                  <a:schemeClr val="tx1">
                    <a:lumMod val="75000"/>
                    <a:lumOff val="25000"/>
                  </a:schemeClr>
                </a:solidFill>
                <a:latin typeface="Arial" panose="020B0604020202020204" pitchFamily="34" charset="0"/>
                <a:ea typeface="微软雅黑" panose="020B0503020204020204" pitchFamily="34" charset="-122"/>
              </a:rPr>
              <a:t>HarmonyOS Sans SC Light</a:t>
            </a:r>
            <a:endParaRPr lang="zh-CN" altLang="en-US" sz="2000" b="1" dirty="0">
              <a:solidFill>
                <a:schemeClr val="tx1">
                  <a:lumMod val="75000"/>
                  <a:lumOff val="25000"/>
                </a:schemeClr>
              </a:solidFill>
              <a:latin typeface="Arial" panose="020B0604020202020204" pitchFamily="34" charset="0"/>
              <a:ea typeface="微软雅黑" panose="020B0503020204020204" pitchFamily="34" charset="-122"/>
            </a:endParaRPr>
          </a:p>
        </p:txBody>
      </p:sp>
      <p:sp>
        <p:nvSpPr>
          <p:cNvPr id="11" name="文本框 10">
            <a:extLst>
              <a:ext uri="{FF2B5EF4-FFF2-40B4-BE49-F238E27FC236}">
                <a16:creationId xmlns:a16="http://schemas.microsoft.com/office/drawing/2014/main" id="{CC0357CE-8756-47DE-969F-11DF41D1C36E}"/>
              </a:ext>
            </a:extLst>
          </p:cNvPr>
          <p:cNvSpPr txBox="1"/>
          <p:nvPr/>
        </p:nvSpPr>
        <p:spPr>
          <a:xfrm>
            <a:off x="421708" y="5855728"/>
            <a:ext cx="6833734" cy="382669"/>
          </a:xfrm>
          <a:prstGeom prst="rect">
            <a:avLst/>
          </a:prstGeom>
          <a:noFill/>
        </p:spPr>
        <p:txBody>
          <a:bodyPr wrap="square" rtlCol="0">
            <a:spAutoFit/>
          </a:bodyPr>
          <a:lstStyle/>
          <a:p>
            <a:pPr>
              <a:lnSpc>
                <a:spcPct val="130000"/>
              </a:lnSpc>
            </a:pPr>
            <a:r>
              <a:rPr lang="zh-CN" altLang="en-US" sz="1600" b="1" dirty="0">
                <a:solidFill>
                  <a:schemeClr val="bg2">
                    <a:lumMod val="50000"/>
                  </a:schemeClr>
                </a:solidFill>
                <a:latin typeface="Arial" panose="020B0604020202020204" pitchFamily="34" charset="0"/>
                <a:ea typeface="微软雅黑" panose="020B0503020204020204" pitchFamily="34" charset="-122"/>
              </a:rPr>
              <a:t>说明：华为鸿蒙字体免费向社会开放使用，是鸿蒙操作系统的默认字体</a:t>
            </a:r>
            <a:endParaRPr lang="zh-CN" altLang="en-US" sz="1200" b="1" dirty="0">
              <a:solidFill>
                <a:schemeClr val="bg2">
                  <a:lumMod val="50000"/>
                </a:schemeClr>
              </a:solidFill>
              <a:latin typeface="Arial" panose="020B0604020202020204" pitchFamily="34" charset="0"/>
              <a:ea typeface="微软雅黑" panose="020B0503020204020204" pitchFamily="34" charset="-122"/>
            </a:endParaRPr>
          </a:p>
        </p:txBody>
      </p:sp>
    </p:spTree>
    <p:extLst>
      <p:ext uri="{BB962C8B-B14F-4D97-AF65-F5344CB8AC3E}">
        <p14:creationId xmlns:p14="http://schemas.microsoft.com/office/powerpoint/2010/main" val="1305204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标题 22">
            <a:extLst>
              <a:ext uri="{FF2B5EF4-FFF2-40B4-BE49-F238E27FC236}">
                <a16:creationId xmlns:a16="http://schemas.microsoft.com/office/drawing/2014/main" id="{A048031C-ACCD-4F47-AC1D-F55A1029665D}"/>
              </a:ext>
            </a:extLst>
          </p:cNvPr>
          <p:cNvSpPr>
            <a:spLocks noGrp="1"/>
          </p:cNvSpPr>
          <p:nvPr>
            <p:ph type="title"/>
          </p:nvPr>
        </p:nvSpPr>
        <p:spPr/>
        <p:txBody>
          <a:bodyPr/>
          <a:lstStyle/>
          <a:p>
            <a:r>
              <a:rPr lang="zh-CN" altLang="en-US">
                <a:latin typeface="Arial" panose="020B0604020202020204" pitchFamily="34" charset="0"/>
                <a:ea typeface="微软雅黑" panose="020B0503020204020204" pitchFamily="34" charset="-122"/>
              </a:rPr>
              <a:t>关于傅里叶</a:t>
            </a:r>
            <a:endParaRPr lang="zh-CN" altLang="en-US" dirty="0">
              <a:latin typeface="Arial" panose="020B0604020202020204" pitchFamily="34" charset="0"/>
              <a:ea typeface="微软雅黑" panose="020B0503020204020204" pitchFamily="34" charset="-122"/>
            </a:endParaRPr>
          </a:p>
        </p:txBody>
      </p:sp>
      <p:sp>
        <p:nvSpPr>
          <p:cNvPr id="2" name="内容占位符 2">
            <a:extLst>
              <a:ext uri="{FF2B5EF4-FFF2-40B4-BE49-F238E27FC236}">
                <a16:creationId xmlns:a16="http://schemas.microsoft.com/office/drawing/2014/main" id="{F81ABD7F-90D0-9ED6-871C-9BCE4B985ED6}"/>
              </a:ext>
            </a:extLst>
          </p:cNvPr>
          <p:cNvSpPr txBox="1">
            <a:spLocks/>
          </p:cNvSpPr>
          <p:nvPr/>
        </p:nvSpPr>
        <p:spPr>
          <a:xfrm>
            <a:off x="838200" y="1825625"/>
            <a:ext cx="10273748" cy="4351338"/>
          </a:xfrm>
          <a:prstGeom prst="rect">
            <a:avLst/>
          </a:prstGeom>
        </p:spPr>
        <p:txBody>
          <a:bodyPr/>
          <a:lstStyle>
            <a:lvl1pPr marL="241927" indent="-241927" algn="l" defTabSz="967710" rtl="0" eaLnBrk="1" latinLnBrk="0" hangingPunct="1">
              <a:lnSpc>
                <a:spcPct val="90000"/>
              </a:lnSpc>
              <a:spcBef>
                <a:spcPts val="1058"/>
              </a:spcBef>
              <a:buFontTx/>
              <a:buBlip>
                <a:blip r:embed="rId2"/>
              </a:buBlip>
              <a:defRPr sz="2963" b="0" kern="1200">
                <a:solidFill>
                  <a:schemeClr val="tx2">
                    <a:lumMod val="75000"/>
                    <a:lumOff val="25000"/>
                  </a:schemeClr>
                </a:solidFill>
                <a:latin typeface="+mn-lt"/>
                <a:ea typeface="+mn-ea"/>
                <a:cs typeface="+mn-cs"/>
              </a:defRPr>
            </a:lvl1pPr>
            <a:lvl2pPr marL="725782" indent="-241927" algn="l" defTabSz="967710" rtl="0" eaLnBrk="1" latinLnBrk="0" hangingPunct="1">
              <a:lnSpc>
                <a:spcPct val="90000"/>
              </a:lnSpc>
              <a:spcBef>
                <a:spcPts val="529"/>
              </a:spcBef>
              <a:buFont typeface="Arial" panose="020B0604020202020204" pitchFamily="34" charset="0"/>
              <a:buChar char="•"/>
              <a:defRPr sz="2540" b="0" kern="1200">
                <a:solidFill>
                  <a:schemeClr val="tx2">
                    <a:lumMod val="75000"/>
                    <a:lumOff val="25000"/>
                  </a:schemeClr>
                </a:solidFill>
                <a:latin typeface="+mn-lt"/>
                <a:ea typeface="+mn-ea"/>
                <a:cs typeface="+mn-cs"/>
              </a:defRPr>
            </a:lvl2pPr>
            <a:lvl3pPr marL="1209637" indent="-241927" algn="l" defTabSz="967710" rtl="0" eaLnBrk="1" latinLnBrk="0" hangingPunct="1">
              <a:lnSpc>
                <a:spcPct val="90000"/>
              </a:lnSpc>
              <a:spcBef>
                <a:spcPts val="529"/>
              </a:spcBef>
              <a:buFont typeface="Arial" panose="020B0604020202020204" pitchFamily="34" charset="0"/>
              <a:buChar char="•"/>
              <a:defRPr sz="2117" b="0" kern="1200">
                <a:solidFill>
                  <a:schemeClr val="tx2">
                    <a:lumMod val="75000"/>
                    <a:lumOff val="25000"/>
                  </a:schemeClr>
                </a:solidFill>
                <a:latin typeface="+mn-lt"/>
                <a:ea typeface="+mn-ea"/>
                <a:cs typeface="+mn-cs"/>
              </a:defRPr>
            </a:lvl3pPr>
            <a:lvl4pPr marL="1693492" indent="-241927" algn="l" defTabSz="967710" rtl="0" eaLnBrk="1" latinLnBrk="0" hangingPunct="1">
              <a:lnSpc>
                <a:spcPct val="90000"/>
              </a:lnSpc>
              <a:spcBef>
                <a:spcPts val="529"/>
              </a:spcBef>
              <a:buFont typeface="Arial" panose="020B0604020202020204" pitchFamily="34" charset="0"/>
              <a:buChar char="•"/>
              <a:defRPr sz="1905" b="0" kern="1200">
                <a:solidFill>
                  <a:schemeClr val="tx2">
                    <a:lumMod val="75000"/>
                    <a:lumOff val="25000"/>
                  </a:schemeClr>
                </a:solidFill>
                <a:latin typeface="+mn-lt"/>
                <a:ea typeface="+mn-ea"/>
                <a:cs typeface="+mn-cs"/>
              </a:defRPr>
            </a:lvl4pPr>
            <a:lvl5pPr marL="2177346" indent="-241927" algn="l" defTabSz="967710" rtl="0" eaLnBrk="1" latinLnBrk="0" hangingPunct="1">
              <a:lnSpc>
                <a:spcPct val="90000"/>
              </a:lnSpc>
              <a:spcBef>
                <a:spcPts val="529"/>
              </a:spcBef>
              <a:buFont typeface="Arial" panose="020B0604020202020204" pitchFamily="34" charset="0"/>
              <a:buChar char="•"/>
              <a:defRPr sz="1905" b="0" kern="1200">
                <a:solidFill>
                  <a:schemeClr val="tx2">
                    <a:lumMod val="75000"/>
                    <a:lumOff val="25000"/>
                  </a:schemeClr>
                </a:solidFill>
                <a:latin typeface="+mn-lt"/>
                <a:ea typeface="+mn-ea"/>
                <a:cs typeface="+mn-cs"/>
              </a:defRPr>
            </a:lvl5pPr>
            <a:lvl6pPr marL="2661201" indent="-241927" algn="l" defTabSz="967710" rtl="0" eaLnBrk="1" latinLnBrk="0" hangingPunct="1">
              <a:lnSpc>
                <a:spcPct val="90000"/>
              </a:lnSpc>
              <a:spcBef>
                <a:spcPts val="529"/>
              </a:spcBef>
              <a:buFont typeface="Arial" panose="020B0604020202020204" pitchFamily="34" charset="0"/>
              <a:buChar char="•"/>
              <a:defRPr sz="1905" kern="1200">
                <a:solidFill>
                  <a:schemeClr val="tx1"/>
                </a:solidFill>
                <a:latin typeface="+mn-lt"/>
                <a:ea typeface="+mn-ea"/>
                <a:cs typeface="+mn-cs"/>
              </a:defRPr>
            </a:lvl6pPr>
            <a:lvl7pPr marL="3145056" indent="-241927" algn="l" defTabSz="967710" rtl="0" eaLnBrk="1" latinLnBrk="0" hangingPunct="1">
              <a:lnSpc>
                <a:spcPct val="90000"/>
              </a:lnSpc>
              <a:spcBef>
                <a:spcPts val="529"/>
              </a:spcBef>
              <a:buFont typeface="Arial" panose="020B0604020202020204" pitchFamily="34" charset="0"/>
              <a:buChar char="•"/>
              <a:defRPr sz="1905" kern="1200">
                <a:solidFill>
                  <a:schemeClr val="tx1"/>
                </a:solidFill>
                <a:latin typeface="+mn-lt"/>
                <a:ea typeface="+mn-ea"/>
                <a:cs typeface="+mn-cs"/>
              </a:defRPr>
            </a:lvl7pPr>
            <a:lvl8pPr marL="3628911" indent="-241927" algn="l" defTabSz="967710" rtl="0" eaLnBrk="1" latinLnBrk="0" hangingPunct="1">
              <a:lnSpc>
                <a:spcPct val="90000"/>
              </a:lnSpc>
              <a:spcBef>
                <a:spcPts val="529"/>
              </a:spcBef>
              <a:buFont typeface="Arial" panose="020B0604020202020204" pitchFamily="34" charset="0"/>
              <a:buChar char="•"/>
              <a:defRPr sz="1905" kern="1200">
                <a:solidFill>
                  <a:schemeClr val="tx1"/>
                </a:solidFill>
                <a:latin typeface="+mn-lt"/>
                <a:ea typeface="+mn-ea"/>
                <a:cs typeface="+mn-cs"/>
              </a:defRPr>
            </a:lvl8pPr>
            <a:lvl9pPr marL="4112765" indent="-241927" algn="l" defTabSz="967710" rtl="0" eaLnBrk="1" latinLnBrk="0" hangingPunct="1">
              <a:lnSpc>
                <a:spcPct val="90000"/>
              </a:lnSpc>
              <a:spcBef>
                <a:spcPts val="529"/>
              </a:spcBef>
              <a:buFont typeface="Arial" panose="020B0604020202020204" pitchFamily="34" charset="0"/>
              <a:buChar char="•"/>
              <a:defRPr sz="1905" kern="1200">
                <a:solidFill>
                  <a:schemeClr val="tx1"/>
                </a:solidFill>
                <a:latin typeface="+mn-lt"/>
                <a:ea typeface="+mn-ea"/>
                <a:cs typeface="+mn-cs"/>
              </a:defRPr>
            </a:lvl9pPr>
          </a:lstStyle>
          <a:p>
            <a:pPr>
              <a:lnSpc>
                <a:spcPct val="120000"/>
              </a:lnSpc>
              <a:spcBef>
                <a:spcPts val="1200"/>
              </a:spcBef>
            </a:pPr>
            <a:r>
              <a:rPr lang="zh-CN" altLang="en-US" sz="2400">
                <a:solidFill>
                  <a:schemeClr val="tx1"/>
                </a:solidFill>
                <a:latin typeface="Arial" panose="020B0604020202020204" pitchFamily="34" charset="0"/>
                <a:ea typeface="微软雅黑" panose="020B0503020204020204" pitchFamily="34" charset="-122"/>
              </a:rPr>
              <a:t>傅里叶的一生很传奇，幼年时父母相继离世，二十多岁毕业后当了数学老师，后又被聘任为巴黎综合理工学院的教授。但他并不是一个安分的人，</a:t>
            </a:r>
            <a:r>
              <a:rPr lang="en-US" altLang="zh-CN" sz="2400">
                <a:solidFill>
                  <a:schemeClr val="tx1"/>
                </a:solidFill>
                <a:latin typeface="Arial" panose="020B0604020202020204" pitchFamily="34" charset="0"/>
                <a:ea typeface="微软雅黑" panose="020B0503020204020204" pitchFamily="34" charset="-122"/>
              </a:rPr>
              <a:t>20</a:t>
            </a:r>
            <a:r>
              <a:rPr lang="zh-CN" altLang="en-US" sz="2400">
                <a:solidFill>
                  <a:schemeClr val="tx1"/>
                </a:solidFill>
                <a:latin typeface="Arial" panose="020B0604020202020204" pitchFamily="34" charset="0"/>
                <a:ea typeface="微软雅黑" panose="020B0503020204020204" pitchFamily="34" charset="-122"/>
              </a:rPr>
              <a:t>岁的血气方刚恰逢当时的法国大革命，他的一些政治行动曾两次险些将其送上断头台，但他也因此获得了拿破仑的器重。</a:t>
            </a:r>
          </a:p>
          <a:p>
            <a:pPr>
              <a:lnSpc>
                <a:spcPct val="120000"/>
              </a:lnSpc>
              <a:spcBef>
                <a:spcPts val="1200"/>
              </a:spcBef>
            </a:pPr>
            <a:r>
              <a:rPr lang="zh-CN" altLang="en-US" sz="2400">
                <a:solidFill>
                  <a:schemeClr val="tx1"/>
                </a:solidFill>
                <a:latin typeface="Arial" panose="020B0604020202020204" pitchFamily="34" charset="0"/>
                <a:ea typeface="微软雅黑" panose="020B0503020204020204" pitchFamily="34" charset="-122"/>
              </a:rPr>
              <a:t>三十岁时傅里叶跟随拿破仑东征，被任命为下埃及总督，并负责为法军的远征部队提供军火。在此期间，这个教过书、造过反、还给拿破仑背过枪的人竟然还向开罗埃及学院递交了几篇有关数学的论文。内容主要是关于他在三角级数方面的贡献。</a:t>
            </a:r>
          </a:p>
          <a:p>
            <a:endParaRPr lang="zh-CN" altLang="en-US" sz="2400" dirty="0">
              <a:solidFill>
                <a:schemeClr val="tx1"/>
              </a:solidFill>
            </a:endParaRPr>
          </a:p>
        </p:txBody>
      </p:sp>
    </p:spTree>
    <p:extLst>
      <p:ext uri="{BB962C8B-B14F-4D97-AF65-F5344CB8AC3E}">
        <p14:creationId xmlns:p14="http://schemas.microsoft.com/office/powerpoint/2010/main" val="2408715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标题 22">
            <a:extLst>
              <a:ext uri="{FF2B5EF4-FFF2-40B4-BE49-F238E27FC236}">
                <a16:creationId xmlns:a16="http://schemas.microsoft.com/office/drawing/2014/main" id="{A048031C-ACCD-4F47-AC1D-F55A1029665D}"/>
              </a:ext>
            </a:extLst>
          </p:cNvPr>
          <p:cNvSpPr>
            <a:spLocks noGrp="1"/>
          </p:cNvSpPr>
          <p:nvPr>
            <p:ph type="title"/>
          </p:nvPr>
        </p:nvSpPr>
        <p:spPr/>
        <p:txBody>
          <a:bodyPr/>
          <a:lstStyle/>
          <a:p>
            <a:r>
              <a:rPr lang="zh-CN" altLang="en-US">
                <a:latin typeface="Arial" panose="020B0604020202020204" pitchFamily="34" charset="0"/>
                <a:ea typeface="微软雅黑" panose="020B0503020204020204" pitchFamily="34" charset="-122"/>
              </a:rPr>
              <a:t>关于傅里叶</a:t>
            </a:r>
            <a:endParaRPr lang="zh-CN" altLang="en-US" dirty="0">
              <a:latin typeface="Arial" panose="020B0604020202020204" pitchFamily="34" charset="0"/>
              <a:ea typeface="微软雅黑" panose="020B0503020204020204" pitchFamily="34" charset="-122"/>
            </a:endParaRPr>
          </a:p>
        </p:txBody>
      </p:sp>
      <p:sp>
        <p:nvSpPr>
          <p:cNvPr id="2" name="内容占位符 2">
            <a:extLst>
              <a:ext uri="{FF2B5EF4-FFF2-40B4-BE49-F238E27FC236}">
                <a16:creationId xmlns:a16="http://schemas.microsoft.com/office/drawing/2014/main" id="{9EB634CB-3609-5F5B-61B4-DBF77C717129}"/>
              </a:ext>
            </a:extLst>
          </p:cNvPr>
          <p:cNvSpPr txBox="1">
            <a:spLocks/>
          </p:cNvSpPr>
          <p:nvPr/>
        </p:nvSpPr>
        <p:spPr>
          <a:xfrm>
            <a:off x="838200" y="1487695"/>
            <a:ext cx="10515600" cy="4351338"/>
          </a:xfrm>
          <a:prstGeom prst="rect">
            <a:avLst/>
          </a:prstGeom>
        </p:spPr>
        <p:txBody>
          <a:bodyPr>
            <a:normAutofit fontScale="92500" lnSpcReduction="20000"/>
          </a:bodyPr>
          <a:lstStyle>
            <a:lvl1pPr marL="241927" indent="-241927" algn="l" defTabSz="967710" rtl="0" eaLnBrk="1" latinLnBrk="0" hangingPunct="1">
              <a:lnSpc>
                <a:spcPct val="90000"/>
              </a:lnSpc>
              <a:spcBef>
                <a:spcPts val="1058"/>
              </a:spcBef>
              <a:buFontTx/>
              <a:buBlip>
                <a:blip r:embed="rId2"/>
              </a:buBlip>
              <a:defRPr sz="2963" b="0" kern="1200">
                <a:solidFill>
                  <a:schemeClr val="tx2">
                    <a:lumMod val="75000"/>
                    <a:lumOff val="25000"/>
                  </a:schemeClr>
                </a:solidFill>
                <a:latin typeface="+mn-lt"/>
                <a:ea typeface="+mn-ea"/>
                <a:cs typeface="+mn-cs"/>
              </a:defRPr>
            </a:lvl1pPr>
            <a:lvl2pPr marL="725782" indent="-241927" algn="l" defTabSz="967710" rtl="0" eaLnBrk="1" latinLnBrk="0" hangingPunct="1">
              <a:lnSpc>
                <a:spcPct val="90000"/>
              </a:lnSpc>
              <a:spcBef>
                <a:spcPts val="529"/>
              </a:spcBef>
              <a:buFont typeface="Arial" panose="020B0604020202020204" pitchFamily="34" charset="0"/>
              <a:buChar char="•"/>
              <a:defRPr sz="2540" b="0" kern="1200">
                <a:solidFill>
                  <a:schemeClr val="tx2">
                    <a:lumMod val="75000"/>
                    <a:lumOff val="25000"/>
                  </a:schemeClr>
                </a:solidFill>
                <a:latin typeface="+mn-lt"/>
                <a:ea typeface="+mn-ea"/>
                <a:cs typeface="+mn-cs"/>
              </a:defRPr>
            </a:lvl2pPr>
            <a:lvl3pPr marL="1209637" indent="-241927" algn="l" defTabSz="967710" rtl="0" eaLnBrk="1" latinLnBrk="0" hangingPunct="1">
              <a:lnSpc>
                <a:spcPct val="90000"/>
              </a:lnSpc>
              <a:spcBef>
                <a:spcPts val="529"/>
              </a:spcBef>
              <a:buFont typeface="Arial" panose="020B0604020202020204" pitchFamily="34" charset="0"/>
              <a:buChar char="•"/>
              <a:defRPr sz="2117" b="0" kern="1200">
                <a:solidFill>
                  <a:schemeClr val="tx2">
                    <a:lumMod val="75000"/>
                    <a:lumOff val="25000"/>
                  </a:schemeClr>
                </a:solidFill>
                <a:latin typeface="+mn-lt"/>
                <a:ea typeface="+mn-ea"/>
                <a:cs typeface="+mn-cs"/>
              </a:defRPr>
            </a:lvl3pPr>
            <a:lvl4pPr marL="1693492" indent="-241927" algn="l" defTabSz="967710" rtl="0" eaLnBrk="1" latinLnBrk="0" hangingPunct="1">
              <a:lnSpc>
                <a:spcPct val="90000"/>
              </a:lnSpc>
              <a:spcBef>
                <a:spcPts val="529"/>
              </a:spcBef>
              <a:buFont typeface="Arial" panose="020B0604020202020204" pitchFamily="34" charset="0"/>
              <a:buChar char="•"/>
              <a:defRPr sz="1905" b="0" kern="1200">
                <a:solidFill>
                  <a:schemeClr val="tx2">
                    <a:lumMod val="75000"/>
                    <a:lumOff val="25000"/>
                  </a:schemeClr>
                </a:solidFill>
                <a:latin typeface="+mn-lt"/>
                <a:ea typeface="+mn-ea"/>
                <a:cs typeface="+mn-cs"/>
              </a:defRPr>
            </a:lvl4pPr>
            <a:lvl5pPr marL="2177346" indent="-241927" algn="l" defTabSz="967710" rtl="0" eaLnBrk="1" latinLnBrk="0" hangingPunct="1">
              <a:lnSpc>
                <a:spcPct val="90000"/>
              </a:lnSpc>
              <a:spcBef>
                <a:spcPts val="529"/>
              </a:spcBef>
              <a:buFont typeface="Arial" panose="020B0604020202020204" pitchFamily="34" charset="0"/>
              <a:buChar char="•"/>
              <a:defRPr sz="1905" b="0" kern="1200">
                <a:solidFill>
                  <a:schemeClr val="tx2">
                    <a:lumMod val="75000"/>
                    <a:lumOff val="25000"/>
                  </a:schemeClr>
                </a:solidFill>
                <a:latin typeface="+mn-lt"/>
                <a:ea typeface="+mn-ea"/>
                <a:cs typeface="+mn-cs"/>
              </a:defRPr>
            </a:lvl5pPr>
            <a:lvl6pPr marL="2661201" indent="-241927" algn="l" defTabSz="967710" rtl="0" eaLnBrk="1" latinLnBrk="0" hangingPunct="1">
              <a:lnSpc>
                <a:spcPct val="90000"/>
              </a:lnSpc>
              <a:spcBef>
                <a:spcPts val="529"/>
              </a:spcBef>
              <a:buFont typeface="Arial" panose="020B0604020202020204" pitchFamily="34" charset="0"/>
              <a:buChar char="•"/>
              <a:defRPr sz="1905" kern="1200">
                <a:solidFill>
                  <a:schemeClr val="tx1"/>
                </a:solidFill>
                <a:latin typeface="+mn-lt"/>
                <a:ea typeface="+mn-ea"/>
                <a:cs typeface="+mn-cs"/>
              </a:defRPr>
            </a:lvl6pPr>
            <a:lvl7pPr marL="3145056" indent="-241927" algn="l" defTabSz="967710" rtl="0" eaLnBrk="1" latinLnBrk="0" hangingPunct="1">
              <a:lnSpc>
                <a:spcPct val="90000"/>
              </a:lnSpc>
              <a:spcBef>
                <a:spcPts val="529"/>
              </a:spcBef>
              <a:buFont typeface="Arial" panose="020B0604020202020204" pitchFamily="34" charset="0"/>
              <a:buChar char="•"/>
              <a:defRPr sz="1905" kern="1200">
                <a:solidFill>
                  <a:schemeClr val="tx1"/>
                </a:solidFill>
                <a:latin typeface="+mn-lt"/>
                <a:ea typeface="+mn-ea"/>
                <a:cs typeface="+mn-cs"/>
              </a:defRPr>
            </a:lvl7pPr>
            <a:lvl8pPr marL="3628911" indent="-241927" algn="l" defTabSz="967710" rtl="0" eaLnBrk="1" latinLnBrk="0" hangingPunct="1">
              <a:lnSpc>
                <a:spcPct val="90000"/>
              </a:lnSpc>
              <a:spcBef>
                <a:spcPts val="529"/>
              </a:spcBef>
              <a:buFont typeface="Arial" panose="020B0604020202020204" pitchFamily="34" charset="0"/>
              <a:buChar char="•"/>
              <a:defRPr sz="1905" kern="1200">
                <a:solidFill>
                  <a:schemeClr val="tx1"/>
                </a:solidFill>
                <a:latin typeface="+mn-lt"/>
                <a:ea typeface="+mn-ea"/>
                <a:cs typeface="+mn-cs"/>
              </a:defRPr>
            </a:lvl8pPr>
            <a:lvl9pPr marL="4112765" indent="-241927" algn="l" defTabSz="967710" rtl="0" eaLnBrk="1" latinLnBrk="0" hangingPunct="1">
              <a:lnSpc>
                <a:spcPct val="90000"/>
              </a:lnSpc>
              <a:spcBef>
                <a:spcPts val="529"/>
              </a:spcBef>
              <a:buFont typeface="Arial" panose="020B0604020202020204" pitchFamily="34" charset="0"/>
              <a:buChar char="•"/>
              <a:defRPr sz="1905" kern="1200">
                <a:solidFill>
                  <a:schemeClr val="tx1"/>
                </a:solidFill>
                <a:latin typeface="+mn-lt"/>
                <a:ea typeface="+mn-ea"/>
                <a:cs typeface="+mn-cs"/>
              </a:defRPr>
            </a:lvl9pPr>
          </a:lstStyle>
          <a:p>
            <a:pPr>
              <a:lnSpc>
                <a:spcPct val="140000"/>
              </a:lnSpc>
              <a:spcBef>
                <a:spcPts val="1200"/>
              </a:spcBef>
            </a:pPr>
            <a:r>
              <a:rPr lang="zh-CN" altLang="en-US" sz="2000">
                <a:solidFill>
                  <a:schemeClr val="tx1"/>
                </a:solidFill>
                <a:latin typeface="Arial" panose="020B0604020202020204" pitchFamily="34" charset="0"/>
                <a:ea typeface="微软雅黑" panose="020B0503020204020204" pitchFamily="34" charset="-122"/>
              </a:rPr>
              <a:t>拿破仑远征军失败后，他回国并于</a:t>
            </a:r>
            <a:r>
              <a:rPr lang="en-US" altLang="zh-CN" sz="2000">
                <a:solidFill>
                  <a:schemeClr val="tx1"/>
                </a:solidFill>
                <a:latin typeface="Arial" panose="020B0604020202020204" pitchFamily="34" charset="0"/>
                <a:ea typeface="微软雅黑" panose="020B0503020204020204" pitchFamily="34" charset="-122"/>
              </a:rPr>
              <a:t>1801</a:t>
            </a:r>
            <a:r>
              <a:rPr lang="zh-CN" altLang="en-US" sz="2000">
                <a:solidFill>
                  <a:schemeClr val="tx1"/>
                </a:solidFill>
                <a:latin typeface="Arial" panose="020B0604020202020204" pitchFamily="34" charset="0"/>
                <a:ea typeface="微软雅黑" panose="020B0503020204020204" pitchFamily="34" charset="-122"/>
              </a:rPr>
              <a:t>年被任命为伊泽尔省格伦诺布尔地方长官。到了</a:t>
            </a:r>
            <a:r>
              <a:rPr lang="en-US" altLang="zh-CN" sz="2000">
                <a:solidFill>
                  <a:schemeClr val="tx1"/>
                </a:solidFill>
                <a:latin typeface="Arial" panose="020B0604020202020204" pitchFamily="34" charset="0"/>
                <a:ea typeface="微软雅黑" panose="020B0503020204020204" pitchFamily="34" charset="-122"/>
              </a:rPr>
              <a:t>1807</a:t>
            </a:r>
            <a:r>
              <a:rPr lang="zh-CN" altLang="en-US" sz="2000">
                <a:solidFill>
                  <a:schemeClr val="tx1"/>
                </a:solidFill>
                <a:latin typeface="Arial" panose="020B0604020202020204" pitchFamily="34" charset="0"/>
                <a:ea typeface="微软雅黑" panose="020B0503020204020204" pitchFamily="34" charset="-122"/>
              </a:rPr>
              <a:t>年，傅里叶在研究中发现了一系列成谐波关系的正弦曲线可以用来表示物体内的温度分布。他还声称，“任何”周期信号都可以用一系列成谐波关系的正弦曲线来表示。</a:t>
            </a:r>
            <a:endParaRPr lang="en-US" altLang="zh-CN" sz="2000">
              <a:solidFill>
                <a:schemeClr val="tx1"/>
              </a:solidFill>
              <a:latin typeface="Arial" panose="020B0604020202020204" pitchFamily="34" charset="0"/>
              <a:ea typeface="微软雅黑" panose="020B0503020204020204" pitchFamily="34" charset="-122"/>
            </a:endParaRPr>
          </a:p>
          <a:p>
            <a:pPr>
              <a:lnSpc>
                <a:spcPct val="140000"/>
              </a:lnSpc>
              <a:spcBef>
                <a:spcPts val="1200"/>
              </a:spcBef>
            </a:pPr>
            <a:r>
              <a:rPr lang="zh-CN" altLang="en-US" sz="2000">
                <a:solidFill>
                  <a:schemeClr val="tx1"/>
                </a:solidFill>
                <a:latin typeface="Arial" panose="020B0604020202020204" pitchFamily="34" charset="0"/>
                <a:ea typeface="微软雅黑" panose="020B0503020204020204" pitchFamily="34" charset="-122"/>
              </a:rPr>
              <a:t>他随后向巴黎科学院呈交了这篇名为</a:t>
            </a:r>
            <a:r>
              <a:rPr lang="en-US" altLang="zh-CN" sz="2000">
                <a:solidFill>
                  <a:schemeClr val="tx1"/>
                </a:solidFill>
                <a:latin typeface="Arial" panose="020B0604020202020204" pitchFamily="34" charset="0"/>
                <a:ea typeface="微软雅黑" panose="020B0503020204020204" pitchFamily="34" charset="-122"/>
              </a:rPr>
              <a:t>《</a:t>
            </a:r>
            <a:r>
              <a:rPr lang="zh-CN" altLang="en-US" sz="2000">
                <a:solidFill>
                  <a:schemeClr val="tx1"/>
                </a:solidFill>
                <a:latin typeface="Arial" panose="020B0604020202020204" pitchFamily="34" charset="0"/>
                <a:ea typeface="微软雅黑" panose="020B0503020204020204" pitchFamily="34" charset="-122"/>
              </a:rPr>
              <a:t>热的传播</a:t>
            </a:r>
            <a:r>
              <a:rPr lang="en-US" altLang="zh-CN" sz="2000">
                <a:solidFill>
                  <a:schemeClr val="tx1"/>
                </a:solidFill>
                <a:latin typeface="Arial" panose="020B0604020202020204" pitchFamily="34" charset="0"/>
                <a:ea typeface="微软雅黑" panose="020B0503020204020204" pitchFamily="34" charset="-122"/>
              </a:rPr>
              <a:t>》</a:t>
            </a:r>
            <a:r>
              <a:rPr lang="zh-CN" altLang="en-US" sz="2000">
                <a:solidFill>
                  <a:schemeClr val="tx1"/>
                </a:solidFill>
                <a:latin typeface="Arial" panose="020B0604020202020204" pitchFamily="34" charset="0"/>
                <a:ea typeface="微软雅黑" panose="020B0503020204020204" pitchFamily="34" charset="-122"/>
              </a:rPr>
              <a:t>的论文，主审这篇文章的四个人中。拉克尔华</a:t>
            </a:r>
            <a:r>
              <a:rPr lang="en-US" altLang="zh-CN" sz="2000">
                <a:solidFill>
                  <a:schemeClr val="tx1"/>
                </a:solidFill>
                <a:latin typeface="Arial" panose="020B0604020202020204" pitchFamily="34" charset="0"/>
                <a:ea typeface="微软雅黑" panose="020B0503020204020204" pitchFamily="34" charset="-122"/>
              </a:rPr>
              <a:t>(F. Lacroix) </a:t>
            </a:r>
            <a:r>
              <a:rPr lang="zh-CN" altLang="en-US" sz="2000">
                <a:solidFill>
                  <a:schemeClr val="tx1"/>
                </a:solidFill>
                <a:latin typeface="Arial" panose="020B0604020202020204" pitchFamily="34" charset="0"/>
                <a:ea typeface="微软雅黑" panose="020B0503020204020204" pitchFamily="34" charset="-122"/>
              </a:rPr>
              <a:t>、蒙日</a:t>
            </a:r>
            <a:r>
              <a:rPr lang="en-US" altLang="zh-CN" sz="2000">
                <a:solidFill>
                  <a:schemeClr val="tx1"/>
                </a:solidFill>
                <a:latin typeface="Arial" panose="020B0604020202020204" pitchFamily="34" charset="0"/>
                <a:ea typeface="微软雅黑" panose="020B0503020204020204" pitchFamily="34" charset="-122"/>
              </a:rPr>
              <a:t>(G. Monge)</a:t>
            </a:r>
            <a:r>
              <a:rPr lang="zh-CN" altLang="en-US" sz="2000">
                <a:solidFill>
                  <a:schemeClr val="tx1"/>
                </a:solidFill>
                <a:latin typeface="Arial" panose="020B0604020202020204" pitchFamily="34" charset="0"/>
                <a:ea typeface="微软雅黑" panose="020B0503020204020204" pitchFamily="34" charset="-122"/>
              </a:rPr>
              <a:t>和拉普拉斯</a:t>
            </a:r>
            <a:r>
              <a:rPr lang="en-US" altLang="zh-CN" sz="2000">
                <a:solidFill>
                  <a:schemeClr val="tx1"/>
                </a:solidFill>
                <a:latin typeface="Arial" panose="020B0604020202020204" pitchFamily="34" charset="0"/>
                <a:ea typeface="微软雅黑" panose="020B0503020204020204" pitchFamily="34" charset="-122"/>
              </a:rPr>
              <a:t>(P. S. de Laplace)</a:t>
            </a:r>
            <a:r>
              <a:rPr lang="zh-CN" altLang="en-US" sz="2000">
                <a:solidFill>
                  <a:schemeClr val="tx1"/>
                </a:solidFill>
                <a:latin typeface="Arial" panose="020B0604020202020204" pitchFamily="34" charset="0"/>
                <a:ea typeface="微软雅黑" panose="020B0503020204020204" pitchFamily="34" charset="-122"/>
              </a:rPr>
              <a:t>都赞成发表这篇论文，但是拉格朗日</a:t>
            </a:r>
            <a:r>
              <a:rPr lang="en-US" altLang="zh-CN" sz="2000">
                <a:solidFill>
                  <a:schemeClr val="tx1"/>
                </a:solidFill>
                <a:latin typeface="Arial" panose="020B0604020202020204" pitchFamily="34" charset="0"/>
                <a:ea typeface="微软雅黑" panose="020B0503020204020204" pitchFamily="34" charset="-122"/>
              </a:rPr>
              <a:t>(J. L. Lagrange)</a:t>
            </a:r>
            <a:r>
              <a:rPr lang="zh-CN" altLang="en-US" sz="2000">
                <a:solidFill>
                  <a:schemeClr val="tx1"/>
                </a:solidFill>
                <a:latin typeface="Arial" panose="020B0604020202020204" pitchFamily="34" charset="0"/>
                <a:ea typeface="微软雅黑" panose="020B0503020204020204" pitchFamily="34" charset="-122"/>
              </a:rPr>
              <a:t>坚持拒绝傅里叶提出的这一套三角级数理论，因为在他看来，三角级数的适用范围极其有限，不可能把具有例如导数不连续的信号表现出来。当然，拉格朗日也并没有说错，因为在用三角级数近似导数不连续信号时，在不可导点附近会出现“吉布斯现象”。</a:t>
            </a:r>
            <a:endParaRPr lang="en-US" altLang="zh-CN" sz="2000">
              <a:solidFill>
                <a:schemeClr val="tx1"/>
              </a:solidFill>
              <a:latin typeface="Arial" panose="020B0604020202020204" pitchFamily="34" charset="0"/>
              <a:ea typeface="微软雅黑" panose="020B0503020204020204" pitchFamily="34" charset="-122"/>
            </a:endParaRPr>
          </a:p>
          <a:p>
            <a:pPr>
              <a:lnSpc>
                <a:spcPct val="140000"/>
              </a:lnSpc>
              <a:spcBef>
                <a:spcPts val="1200"/>
              </a:spcBef>
            </a:pPr>
            <a:r>
              <a:rPr lang="zh-CN" altLang="en-US" sz="2000">
                <a:solidFill>
                  <a:schemeClr val="tx1"/>
                </a:solidFill>
                <a:latin typeface="Arial" panose="020B0604020202020204" pitchFamily="34" charset="0"/>
                <a:ea typeface="微软雅黑" panose="020B0503020204020204" pitchFamily="34" charset="-122"/>
              </a:rPr>
              <a:t>由于拉格朗日的强烈反对，导致傅里叶的这篇论文从未发表。在几次尝试让法国学院接受和出版他的论文后，傅里叶着手撰写他作品的另一个版本。</a:t>
            </a:r>
            <a:r>
              <a:rPr lang="en-US" altLang="zh-CN" sz="2000">
                <a:solidFill>
                  <a:schemeClr val="tx1"/>
                </a:solidFill>
                <a:latin typeface="Arial" panose="020B0604020202020204" pitchFamily="34" charset="0"/>
                <a:ea typeface="微软雅黑" panose="020B0503020204020204" pitchFamily="34" charset="-122"/>
              </a:rPr>
              <a:t>1822</a:t>
            </a:r>
            <a:r>
              <a:rPr lang="zh-CN" altLang="en-US" sz="2000">
                <a:solidFill>
                  <a:schemeClr val="tx1"/>
                </a:solidFill>
                <a:latin typeface="Arial" panose="020B0604020202020204" pitchFamily="34" charset="0"/>
                <a:ea typeface="微软雅黑" panose="020B0503020204020204" pitchFamily="34" charset="-122"/>
              </a:rPr>
              <a:t>年，傅里叶将这套理论写在了他的著作</a:t>
            </a:r>
            <a:r>
              <a:rPr lang="en-US" altLang="zh-CN" sz="2000">
                <a:solidFill>
                  <a:schemeClr val="tx1"/>
                </a:solidFill>
                <a:latin typeface="Arial" panose="020B0604020202020204" pitchFamily="34" charset="0"/>
                <a:ea typeface="微软雅黑" panose="020B0503020204020204" pitchFamily="34" charset="-122"/>
              </a:rPr>
              <a:t>:《</a:t>
            </a:r>
            <a:r>
              <a:rPr lang="zh-CN" altLang="en-US" sz="2000">
                <a:solidFill>
                  <a:schemeClr val="tx1"/>
                </a:solidFill>
                <a:latin typeface="Arial" panose="020B0604020202020204" pitchFamily="34" charset="0"/>
                <a:ea typeface="微软雅黑" panose="020B0503020204020204" pitchFamily="34" charset="-122"/>
              </a:rPr>
              <a:t>热的解析理论</a:t>
            </a:r>
            <a:r>
              <a:rPr lang="en-US" altLang="zh-CN" sz="2000">
                <a:solidFill>
                  <a:schemeClr val="tx1"/>
                </a:solidFill>
                <a:latin typeface="Arial" panose="020B0604020202020204" pitchFamily="34" charset="0"/>
                <a:ea typeface="微软雅黑" panose="020B0503020204020204" pitchFamily="34" charset="-122"/>
              </a:rPr>
              <a:t>》</a:t>
            </a:r>
            <a:r>
              <a:rPr lang="zh-CN" altLang="en-US" sz="2000">
                <a:solidFill>
                  <a:schemeClr val="tx1"/>
                </a:solidFill>
                <a:latin typeface="Arial" panose="020B0604020202020204" pitchFamily="34" charset="0"/>
                <a:ea typeface="微软雅黑" panose="020B0503020204020204" pitchFamily="34" charset="-122"/>
              </a:rPr>
              <a:t>之中。这距离他首次提出该理论已经过去了整整</a:t>
            </a:r>
            <a:r>
              <a:rPr lang="en-US" altLang="zh-CN" sz="2000">
                <a:solidFill>
                  <a:schemeClr val="tx1"/>
                </a:solidFill>
                <a:latin typeface="Arial" panose="020B0604020202020204" pitchFamily="34" charset="0"/>
                <a:ea typeface="微软雅黑" panose="020B0503020204020204" pitchFamily="34" charset="-122"/>
              </a:rPr>
              <a:t>15</a:t>
            </a:r>
            <a:r>
              <a:rPr lang="zh-CN" altLang="en-US" sz="2000">
                <a:solidFill>
                  <a:schemeClr val="tx1"/>
                </a:solidFill>
                <a:latin typeface="Arial" panose="020B0604020202020204" pitchFamily="34" charset="0"/>
                <a:ea typeface="微软雅黑" panose="020B0503020204020204" pitchFamily="34" charset="-122"/>
              </a:rPr>
              <a:t>年。</a:t>
            </a:r>
            <a:endParaRPr lang="zh-CN" altLang="en-US" sz="2000" dirty="0">
              <a:solidFill>
                <a:schemeClr val="tx1"/>
              </a:solidFill>
              <a:latin typeface="Arial" panose="020B0604020202020204" pitchFamily="34" charset="0"/>
              <a:ea typeface="微软雅黑" panose="020B0503020204020204" pitchFamily="34" charset="-122"/>
            </a:endParaRPr>
          </a:p>
        </p:txBody>
      </p:sp>
    </p:spTree>
    <p:extLst>
      <p:ext uri="{BB962C8B-B14F-4D97-AF65-F5344CB8AC3E}">
        <p14:creationId xmlns:p14="http://schemas.microsoft.com/office/powerpoint/2010/main" val="2523020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标题 22">
            <a:extLst>
              <a:ext uri="{FF2B5EF4-FFF2-40B4-BE49-F238E27FC236}">
                <a16:creationId xmlns:a16="http://schemas.microsoft.com/office/drawing/2014/main" id="{A048031C-ACCD-4F47-AC1D-F55A1029665D}"/>
              </a:ext>
            </a:extLst>
          </p:cNvPr>
          <p:cNvSpPr>
            <a:spLocks noGrp="1"/>
          </p:cNvSpPr>
          <p:nvPr>
            <p:ph type="title"/>
          </p:nvPr>
        </p:nvSpPr>
        <p:spPr/>
        <p:txBody>
          <a:bodyPr/>
          <a:lstStyle/>
          <a:p>
            <a:r>
              <a:rPr lang="zh-CN" altLang="en-US">
                <a:latin typeface="Arial" panose="020B0604020202020204" pitchFamily="34" charset="0"/>
                <a:ea typeface="微软雅黑" panose="020B0503020204020204" pitchFamily="34" charset="-122"/>
              </a:rPr>
              <a:t>傅里叶系数</a:t>
            </a:r>
            <a:endParaRPr lang="zh-CN" altLang="en-US" dirty="0">
              <a:latin typeface="Arial" panose="020B0604020202020204" pitchFamily="34" charset="0"/>
              <a:ea typeface="微软雅黑" panose="020B0503020204020204" pitchFamily="34" charset="-122"/>
            </a:endParaRPr>
          </a:p>
        </p:txBody>
      </p:sp>
      <p:pic>
        <p:nvPicPr>
          <p:cNvPr id="2" name="内容占位符 4">
            <a:extLst>
              <a:ext uri="{FF2B5EF4-FFF2-40B4-BE49-F238E27FC236}">
                <a16:creationId xmlns:a16="http://schemas.microsoft.com/office/drawing/2014/main" id="{0D0DC395-DB96-088F-5C40-8E4CDD8EB0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24909" y="1488987"/>
            <a:ext cx="7230447" cy="4362370"/>
          </a:xfrm>
          <a:prstGeom prst="rect">
            <a:avLst/>
          </a:prstGeom>
          <a:ln w="19050">
            <a:solidFill>
              <a:schemeClr val="tx1"/>
            </a:solidFill>
          </a:ln>
        </p:spPr>
      </p:pic>
      <p:sp>
        <p:nvSpPr>
          <p:cNvPr id="3" name="矩形 2">
            <a:extLst>
              <a:ext uri="{FF2B5EF4-FFF2-40B4-BE49-F238E27FC236}">
                <a16:creationId xmlns:a16="http://schemas.microsoft.com/office/drawing/2014/main" id="{C7C536B9-EEE5-6828-B87A-5E6E27E3AD3B}"/>
              </a:ext>
            </a:extLst>
          </p:cNvPr>
          <p:cNvSpPr/>
          <p:nvPr/>
        </p:nvSpPr>
        <p:spPr>
          <a:xfrm>
            <a:off x="381368" y="6581001"/>
            <a:ext cx="8636000" cy="276999"/>
          </a:xfrm>
          <a:prstGeom prst="rect">
            <a:avLst/>
          </a:prstGeom>
        </p:spPr>
        <p:txBody>
          <a:bodyPr wrap="square">
            <a:spAutoFit/>
          </a:bodyPr>
          <a:lstStyle/>
          <a:p>
            <a:r>
              <a:rPr lang="zh-CN" altLang="en-US" sz="1200" dirty="0">
                <a:latin typeface="Times New Roman" panose="02020603050405020304" pitchFamily="18" charset="0"/>
                <a:cs typeface="Times New Roman" panose="02020603050405020304" pitchFamily="18" charset="0"/>
              </a:rPr>
              <a:t>https://baijiahao.baidu.com/s?id=1636833728798493906&amp;wfr=spider&amp;for=pc</a:t>
            </a:r>
          </a:p>
        </p:txBody>
      </p:sp>
    </p:spTree>
    <p:extLst>
      <p:ext uri="{BB962C8B-B14F-4D97-AF65-F5344CB8AC3E}">
        <p14:creationId xmlns:p14="http://schemas.microsoft.com/office/powerpoint/2010/main" val="720545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标题 22">
            <a:extLst>
              <a:ext uri="{FF2B5EF4-FFF2-40B4-BE49-F238E27FC236}">
                <a16:creationId xmlns:a16="http://schemas.microsoft.com/office/drawing/2014/main" id="{A048031C-ACCD-4F47-AC1D-F55A1029665D}"/>
              </a:ext>
            </a:extLst>
          </p:cNvPr>
          <p:cNvSpPr>
            <a:spLocks noGrp="1"/>
          </p:cNvSpPr>
          <p:nvPr>
            <p:ph type="title"/>
          </p:nvPr>
        </p:nvSpPr>
        <p:spPr/>
        <p:txBody>
          <a:bodyPr/>
          <a:lstStyle/>
          <a:p>
            <a:r>
              <a:rPr lang="zh-CN" altLang="en-US">
                <a:latin typeface="Arial" panose="020B0604020202020204" pitchFamily="34" charset="0"/>
                <a:ea typeface="微软雅黑" panose="020B0503020204020204" pitchFamily="34" charset="-122"/>
              </a:rPr>
              <a:t>傅里叶系数</a:t>
            </a:r>
            <a:endParaRPr lang="zh-CN" altLang="en-US" dirty="0">
              <a:latin typeface="Arial" panose="020B0604020202020204" pitchFamily="34" charset="0"/>
              <a:ea typeface="微软雅黑" panose="020B0503020204020204" pitchFamily="34" charset="-122"/>
            </a:endParaRPr>
          </a:p>
        </p:txBody>
      </p:sp>
      <p:pic>
        <p:nvPicPr>
          <p:cNvPr id="2" name="内容占位符 4">
            <a:extLst>
              <a:ext uri="{FF2B5EF4-FFF2-40B4-BE49-F238E27FC236}">
                <a16:creationId xmlns:a16="http://schemas.microsoft.com/office/drawing/2014/main" id="{4AC696DB-7FA5-9DC4-95E8-81176F6B3C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8583" y="1313778"/>
            <a:ext cx="4762500" cy="2381250"/>
          </a:xfrm>
          <a:prstGeom prst="rect">
            <a:avLst/>
          </a:prstGeom>
          <a:ln w="19050">
            <a:solidFill>
              <a:schemeClr val="tx1"/>
            </a:solidFill>
          </a:ln>
        </p:spPr>
      </p:pic>
      <p:pic>
        <p:nvPicPr>
          <p:cNvPr id="3" name="图片 2">
            <a:extLst>
              <a:ext uri="{FF2B5EF4-FFF2-40B4-BE49-F238E27FC236}">
                <a16:creationId xmlns:a16="http://schemas.microsoft.com/office/drawing/2014/main" id="{13FCBC1D-A59C-7B3F-36C6-61C7CE8227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99580" y="1313778"/>
            <a:ext cx="4762500" cy="2381250"/>
          </a:xfrm>
          <a:prstGeom prst="rect">
            <a:avLst/>
          </a:prstGeom>
          <a:ln w="19050">
            <a:solidFill>
              <a:schemeClr val="tx1"/>
            </a:solidFill>
          </a:ln>
        </p:spPr>
      </p:pic>
      <p:pic>
        <p:nvPicPr>
          <p:cNvPr id="4" name="图片 3">
            <a:extLst>
              <a:ext uri="{FF2B5EF4-FFF2-40B4-BE49-F238E27FC236}">
                <a16:creationId xmlns:a16="http://schemas.microsoft.com/office/drawing/2014/main" id="{DD8A3B0A-DE59-FFB1-74EF-205B98BF31B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36099" y="4087686"/>
            <a:ext cx="4762500" cy="2381250"/>
          </a:xfrm>
          <a:prstGeom prst="rect">
            <a:avLst/>
          </a:prstGeom>
          <a:ln w="19050">
            <a:solidFill>
              <a:schemeClr val="tx1"/>
            </a:solidFill>
          </a:ln>
        </p:spPr>
      </p:pic>
      <p:sp>
        <p:nvSpPr>
          <p:cNvPr id="5" name="矩形 4">
            <a:extLst>
              <a:ext uri="{FF2B5EF4-FFF2-40B4-BE49-F238E27FC236}">
                <a16:creationId xmlns:a16="http://schemas.microsoft.com/office/drawing/2014/main" id="{D6BEF9D7-5900-7F45-8DC9-1CEEC1678CF7}"/>
              </a:ext>
            </a:extLst>
          </p:cNvPr>
          <p:cNvSpPr/>
          <p:nvPr/>
        </p:nvSpPr>
        <p:spPr>
          <a:xfrm>
            <a:off x="381368" y="6581001"/>
            <a:ext cx="8636000" cy="276999"/>
          </a:xfrm>
          <a:prstGeom prst="rect">
            <a:avLst/>
          </a:prstGeom>
        </p:spPr>
        <p:txBody>
          <a:bodyPr wrap="square">
            <a:spAutoFit/>
          </a:bodyPr>
          <a:lstStyle/>
          <a:p>
            <a:r>
              <a:rPr lang="zh-CN" altLang="en-US" sz="1200" dirty="0">
                <a:latin typeface="Times New Roman" panose="02020603050405020304" pitchFamily="18" charset="0"/>
                <a:cs typeface="Times New Roman" panose="02020603050405020304" pitchFamily="18" charset="0"/>
              </a:rPr>
              <a:t>https://baijiahao.baidu.com/s?id=1636833728798493906&amp;wfr=spider&amp;for=pc</a:t>
            </a:r>
          </a:p>
        </p:txBody>
      </p:sp>
    </p:spTree>
    <p:extLst>
      <p:ext uri="{BB962C8B-B14F-4D97-AF65-F5344CB8AC3E}">
        <p14:creationId xmlns:p14="http://schemas.microsoft.com/office/powerpoint/2010/main" val="168248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标题 22">
            <a:extLst>
              <a:ext uri="{FF2B5EF4-FFF2-40B4-BE49-F238E27FC236}">
                <a16:creationId xmlns:a16="http://schemas.microsoft.com/office/drawing/2014/main" id="{A048031C-ACCD-4F47-AC1D-F55A1029665D}"/>
              </a:ext>
            </a:extLst>
          </p:cNvPr>
          <p:cNvSpPr>
            <a:spLocks noGrp="1"/>
          </p:cNvSpPr>
          <p:nvPr>
            <p:ph type="title"/>
          </p:nvPr>
        </p:nvSpPr>
        <p:spPr/>
        <p:txBody>
          <a:bodyPr/>
          <a:lstStyle/>
          <a:p>
            <a:r>
              <a:rPr lang="zh-CN" altLang="en-US">
                <a:latin typeface="Arial" panose="020B0604020202020204" pitchFamily="34" charset="0"/>
                <a:ea typeface="微软雅黑" panose="020B0503020204020204" pitchFamily="34" charset="-122"/>
              </a:rPr>
              <a:t>从基函数的角度进行解释</a:t>
            </a:r>
            <a:endParaRPr lang="zh-CN" altLang="en-US" dirty="0">
              <a:latin typeface="Arial" panose="020B0604020202020204" pitchFamily="34" charset="0"/>
              <a:ea typeface="微软雅黑" panose="020B0503020204020204" pitchFamily="34" charset="-122"/>
            </a:endParaRPr>
          </a:p>
        </p:txBody>
      </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47AA7589-0B5F-7AD9-4EA1-45A61D506454}"/>
                  </a:ext>
                </a:extLst>
              </p:cNvPr>
              <p:cNvSpPr txBox="1"/>
              <p:nvPr/>
            </p:nvSpPr>
            <p:spPr>
              <a:xfrm>
                <a:off x="2219425" y="2828194"/>
                <a:ext cx="6969065" cy="600805"/>
              </a:xfrm>
              <a:prstGeom prst="rect">
                <a:avLst/>
              </a:prstGeom>
              <a:noFill/>
            </p:spPr>
            <p:txBody>
              <a:bodyPr wrap="square" rtlCol="0">
                <a:spAutoFit/>
              </a:bodyPr>
              <a:lstStyle/>
              <a:p>
                <a14:m>
                  <m:oMath xmlns:m="http://schemas.openxmlformats.org/officeDocument/2006/math">
                    <m:sSub>
                      <m:sSubPr>
                        <m:ctrlPr>
                          <a:rPr lang="en-US" altLang="zh-CN" sz="3200" b="0" i="1" smtClean="0">
                            <a:latin typeface="Cambria Math" panose="02040503050406030204" pitchFamily="18" charset="0"/>
                          </a:rPr>
                        </m:ctrlPr>
                      </m:sSubPr>
                      <m:e>
                        <m:r>
                          <a:rPr lang="en-US" altLang="zh-CN" sz="3200" b="0" i="1" smtClean="0">
                            <a:latin typeface="Cambria Math" panose="02040503050406030204" pitchFamily="18" charset="0"/>
                          </a:rPr>
                          <m:t>𝑐</m:t>
                        </m:r>
                      </m:e>
                      <m:sub>
                        <m:r>
                          <a:rPr lang="en-US" altLang="zh-CN" sz="3200" b="0" i="1" smtClean="0">
                            <a:latin typeface="Cambria Math" panose="02040503050406030204" pitchFamily="18" charset="0"/>
                          </a:rPr>
                          <m:t>𝑘</m:t>
                        </m:r>
                      </m:sub>
                    </m:sSub>
                  </m:oMath>
                </a14:m>
                <a:r>
                  <a:rPr lang="en-US" altLang="zh-CN" sz="3200" dirty="0"/>
                  <a:t>: </a:t>
                </a:r>
                <a:r>
                  <a:rPr lang="zh-CN" altLang="en-US" sz="3200" dirty="0"/>
                  <a:t>系数</a:t>
                </a:r>
                <a:r>
                  <a:rPr lang="en-US" altLang="zh-CN" sz="3200" dirty="0"/>
                  <a:t>, </a:t>
                </a:r>
                <a14:m>
                  <m:oMath xmlns:m="http://schemas.openxmlformats.org/officeDocument/2006/math">
                    <m:sSup>
                      <m:sSupPr>
                        <m:ctrlPr>
                          <a:rPr lang="en-US" altLang="zh-CN" sz="3200" b="0" i="1" smtClean="0">
                            <a:latin typeface="Cambria Math" panose="02040503050406030204" pitchFamily="18" charset="0"/>
                          </a:rPr>
                        </m:ctrlPr>
                      </m:sSupPr>
                      <m:e>
                        <m:r>
                          <a:rPr lang="en-US" altLang="zh-CN" sz="3200" b="0" i="1" smtClean="0">
                            <a:latin typeface="Cambria Math" panose="02040503050406030204" pitchFamily="18" charset="0"/>
                          </a:rPr>
                          <m:t>𝑒</m:t>
                        </m:r>
                      </m:e>
                      <m:sup>
                        <m:r>
                          <a:rPr lang="en-US" altLang="zh-CN" sz="3200" b="0" i="1" smtClean="0">
                            <a:latin typeface="Cambria Math" panose="02040503050406030204" pitchFamily="18" charset="0"/>
                          </a:rPr>
                          <m:t>2</m:t>
                        </m:r>
                        <m:r>
                          <a:rPr lang="en-US" altLang="zh-CN" sz="3200" b="0" i="1" smtClean="0">
                            <a:latin typeface="Cambria Math" panose="02040503050406030204" pitchFamily="18" charset="0"/>
                          </a:rPr>
                          <m:t>𝜋</m:t>
                        </m:r>
                        <m:r>
                          <a:rPr lang="en-US" altLang="zh-CN" sz="3200" b="0" i="1" smtClean="0">
                            <a:latin typeface="Cambria Math" panose="02040503050406030204" pitchFamily="18" charset="0"/>
                          </a:rPr>
                          <m:t>𝑖𝑡𝑘</m:t>
                        </m:r>
                        <m:r>
                          <m:rPr>
                            <m:sty m:val="p"/>
                          </m:rPr>
                          <a:rPr lang="en-US" altLang="zh-CN" sz="3200" b="0" i="0" smtClean="0">
                            <a:latin typeface="Cambria Math" panose="02040503050406030204" pitchFamily="18" charset="0"/>
                          </a:rPr>
                          <m:t>Δ</m:t>
                        </m:r>
                      </m:sup>
                    </m:sSup>
                  </m:oMath>
                </a14:m>
                <a:r>
                  <a:rPr lang="en-US" altLang="zh-CN" sz="3200" dirty="0"/>
                  <a:t>: </a:t>
                </a:r>
                <a:r>
                  <a:rPr lang="zh-CN" altLang="en-US" sz="3200" dirty="0"/>
                  <a:t>基函数</a:t>
                </a:r>
                <a:r>
                  <a:rPr lang="en-US" altLang="zh-CN" sz="3200" dirty="0"/>
                  <a:t>, </a:t>
                </a:r>
                <a14:m>
                  <m:oMath xmlns:m="http://schemas.openxmlformats.org/officeDocument/2006/math">
                    <m:r>
                      <a:rPr lang="en-US" altLang="zh-CN" sz="3200" b="0" i="1" smtClean="0">
                        <a:latin typeface="Cambria Math" panose="02040503050406030204" pitchFamily="18" charset="0"/>
                      </a:rPr>
                      <m:t>𝜙</m:t>
                    </m:r>
                    <m:r>
                      <a:rPr lang="en-US" altLang="zh-CN" sz="3200" b="0" i="1" smtClean="0">
                        <a:latin typeface="Cambria Math" panose="02040503050406030204" pitchFamily="18" charset="0"/>
                      </a:rPr>
                      <m:t>(</m:t>
                    </m:r>
                    <m:r>
                      <a:rPr lang="en-US" altLang="zh-CN" sz="3200" b="0" i="1" smtClean="0">
                        <a:latin typeface="Cambria Math" panose="02040503050406030204" pitchFamily="18" charset="0"/>
                      </a:rPr>
                      <m:t>𝑘</m:t>
                    </m:r>
                    <m:r>
                      <a:rPr lang="en-US" altLang="zh-CN" sz="3200" b="0" i="1" smtClean="0">
                        <a:latin typeface="Cambria Math" panose="02040503050406030204" pitchFamily="18" charset="0"/>
                      </a:rPr>
                      <m:t>)</m:t>
                    </m:r>
                  </m:oMath>
                </a14:m>
                <a:r>
                  <a:rPr lang="zh-CN" altLang="en-US" sz="3200" dirty="0"/>
                  <a:t> 相位</a:t>
                </a:r>
              </a:p>
            </p:txBody>
          </p:sp>
        </mc:Choice>
        <mc:Fallback xmlns="">
          <p:sp>
            <p:nvSpPr>
              <p:cNvPr id="3" name="文本框 2">
                <a:extLst>
                  <a:ext uri="{FF2B5EF4-FFF2-40B4-BE49-F238E27FC236}">
                    <a16:creationId xmlns:a16="http://schemas.microsoft.com/office/drawing/2014/main" id="{47AA7589-0B5F-7AD9-4EA1-45A61D506454}"/>
                  </a:ext>
                </a:extLst>
              </p:cNvPr>
              <p:cNvSpPr txBox="1">
                <a:spLocks noRot="1" noChangeAspect="1" noMove="1" noResize="1" noEditPoints="1" noAdjustHandles="1" noChangeArrowheads="1" noChangeShapeType="1" noTextEdit="1"/>
              </p:cNvSpPr>
              <p:nvPr/>
            </p:nvSpPr>
            <p:spPr>
              <a:xfrm>
                <a:off x="2219425" y="2828194"/>
                <a:ext cx="6969065" cy="600805"/>
              </a:xfrm>
              <a:prstGeom prst="rect">
                <a:avLst/>
              </a:prstGeom>
              <a:blipFill>
                <a:blip r:embed="rId2"/>
                <a:stretch>
                  <a:fillRect t="-11224" b="-33673"/>
                </a:stretch>
              </a:blipFill>
            </p:spPr>
            <p:txBody>
              <a:bodyPr/>
              <a:lstStyle/>
              <a:p>
                <a:r>
                  <a:rPr lang="zh-CN" altLang="en-US">
                    <a:noFill/>
                  </a:rPr>
                  <a:t> </a:t>
                </a:r>
              </a:p>
            </p:txBody>
          </p:sp>
        </mc:Fallback>
      </mc:AlternateContent>
      <p:cxnSp>
        <p:nvCxnSpPr>
          <p:cNvPr id="4" name="直接箭头连接符 3">
            <a:extLst>
              <a:ext uri="{FF2B5EF4-FFF2-40B4-BE49-F238E27FC236}">
                <a16:creationId xmlns:a16="http://schemas.microsoft.com/office/drawing/2014/main" id="{A7CC746A-05A0-3E7D-01F7-D8C1DC72D5C6}"/>
              </a:ext>
            </a:extLst>
          </p:cNvPr>
          <p:cNvCxnSpPr>
            <a:cxnSpLocks/>
          </p:cNvCxnSpPr>
          <p:nvPr/>
        </p:nvCxnSpPr>
        <p:spPr>
          <a:xfrm>
            <a:off x="2641600" y="5529943"/>
            <a:ext cx="4535487"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5" name="直接箭头连接符 4">
            <a:extLst>
              <a:ext uri="{FF2B5EF4-FFF2-40B4-BE49-F238E27FC236}">
                <a16:creationId xmlns:a16="http://schemas.microsoft.com/office/drawing/2014/main" id="{4AAACEB4-6A7E-6694-5799-2A4F99E87932}"/>
              </a:ext>
            </a:extLst>
          </p:cNvPr>
          <p:cNvCxnSpPr>
            <a:cxnSpLocks/>
          </p:cNvCxnSpPr>
          <p:nvPr/>
        </p:nvCxnSpPr>
        <p:spPr>
          <a:xfrm flipV="1">
            <a:off x="2641600" y="3429000"/>
            <a:ext cx="0" cy="307340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6" name="直接连接符 5">
            <a:extLst>
              <a:ext uri="{FF2B5EF4-FFF2-40B4-BE49-F238E27FC236}">
                <a16:creationId xmlns:a16="http://schemas.microsoft.com/office/drawing/2014/main" id="{5CEE99D9-3079-731E-B356-D81C056E5541}"/>
              </a:ext>
            </a:extLst>
          </p:cNvPr>
          <p:cNvCxnSpPr/>
          <p:nvPr/>
        </p:nvCxnSpPr>
        <p:spPr>
          <a:xfrm flipV="1">
            <a:off x="2641600" y="3969657"/>
            <a:ext cx="2206171" cy="156028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 name="直接连接符 6">
            <a:extLst>
              <a:ext uri="{FF2B5EF4-FFF2-40B4-BE49-F238E27FC236}">
                <a16:creationId xmlns:a16="http://schemas.microsoft.com/office/drawing/2014/main" id="{255806A1-6659-EE25-787A-E1F34380C02B}"/>
              </a:ext>
            </a:extLst>
          </p:cNvPr>
          <p:cNvCxnSpPr/>
          <p:nvPr/>
        </p:nvCxnSpPr>
        <p:spPr>
          <a:xfrm flipH="1">
            <a:off x="2641599" y="3969658"/>
            <a:ext cx="2206171" cy="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EEFB26AA-2B53-1266-6505-61F6FF46EF8D}"/>
              </a:ext>
            </a:extLst>
          </p:cNvPr>
          <p:cNvCxnSpPr>
            <a:cxnSpLocks/>
          </p:cNvCxnSpPr>
          <p:nvPr/>
        </p:nvCxnSpPr>
        <p:spPr>
          <a:xfrm flipV="1">
            <a:off x="4847770" y="3969657"/>
            <a:ext cx="1" cy="1560286"/>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FDC4EEC2-BC26-108C-E351-F7BBF6FAB7A9}"/>
              </a:ext>
            </a:extLst>
          </p:cNvPr>
          <p:cNvSpPr txBox="1"/>
          <p:nvPr/>
        </p:nvSpPr>
        <p:spPr>
          <a:xfrm>
            <a:off x="5379436" y="4527758"/>
            <a:ext cx="3413381" cy="369332"/>
          </a:xfrm>
          <a:prstGeom prst="rect">
            <a:avLst/>
          </a:prstGeom>
          <a:noFill/>
        </p:spPr>
        <p:txBody>
          <a:bodyPr wrap="square" rtlCol="0">
            <a:spAutoFit/>
          </a:bodyPr>
          <a:lstStyle/>
          <a:p>
            <a:r>
              <a:rPr lang="zh-CN" altLang="en-US"/>
              <a:t>系数可以看作是由投影获得</a:t>
            </a:r>
            <a:endParaRPr lang="zh-CN" altLang="en-US" dirty="0"/>
          </a:p>
        </p:txBody>
      </p:sp>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9D5CE2B8-6C52-B8BB-D210-AFF408795C5E}"/>
                  </a:ext>
                </a:extLst>
              </p:cNvPr>
              <p:cNvSpPr txBox="1"/>
              <p:nvPr/>
            </p:nvSpPr>
            <p:spPr>
              <a:xfrm>
                <a:off x="2086117" y="1148497"/>
                <a:ext cx="7235683" cy="143507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nary>
                        <m:naryPr>
                          <m:chr m:val="∑"/>
                          <m:ctrlPr>
                            <a:rPr lang="en-US" altLang="zh-CN" sz="3200" b="0" i="1" smtClean="0">
                              <a:latin typeface="Cambria Math" panose="02040503050406030204" pitchFamily="18" charset="0"/>
                            </a:rPr>
                          </m:ctrlPr>
                        </m:naryPr>
                        <m:sub>
                          <m:r>
                            <m:rPr>
                              <m:brk m:alnAt="23"/>
                            </m:rPr>
                            <a:rPr lang="en-US" altLang="zh-CN" sz="3200" b="0" i="1" smtClean="0">
                              <a:latin typeface="Cambria Math" panose="02040503050406030204" pitchFamily="18" charset="0"/>
                            </a:rPr>
                            <m:t>𝑘</m:t>
                          </m:r>
                          <m:r>
                            <a:rPr lang="en-US" altLang="zh-CN" sz="3200" b="0" i="1" smtClean="0">
                              <a:latin typeface="Cambria Math" panose="02040503050406030204" pitchFamily="18" charset="0"/>
                            </a:rPr>
                            <m:t>=−∞</m:t>
                          </m:r>
                        </m:sub>
                        <m:sup>
                          <m:r>
                            <a:rPr lang="en-US" altLang="zh-CN" sz="3200" b="0" i="1" smtClean="0">
                              <a:latin typeface="Cambria Math" panose="02040503050406030204" pitchFamily="18" charset="0"/>
                            </a:rPr>
                            <m:t>∞</m:t>
                          </m:r>
                        </m:sup>
                        <m:e>
                          <m:sSup>
                            <m:sSupPr>
                              <m:ctrlPr>
                                <a:rPr lang="en-US" altLang="zh-CN" sz="3200" i="1">
                                  <a:latin typeface="Cambria Math" panose="02040503050406030204" pitchFamily="18" charset="0"/>
                                </a:rPr>
                              </m:ctrlPr>
                            </m:sSupPr>
                            <m:e>
                              <m:sSub>
                                <m:sSubPr>
                                  <m:ctrlPr>
                                    <a:rPr lang="en-US" altLang="zh-CN" sz="3200" b="0" i="1" smtClean="0">
                                      <a:latin typeface="Cambria Math" panose="02040503050406030204" pitchFamily="18" charset="0"/>
                                    </a:rPr>
                                  </m:ctrlPr>
                                </m:sSubPr>
                                <m:e>
                                  <m:r>
                                    <a:rPr lang="en-US" altLang="zh-CN" sz="3200" b="0" i="1" smtClean="0">
                                      <a:latin typeface="Cambria Math" panose="02040503050406030204" pitchFamily="18" charset="0"/>
                                    </a:rPr>
                                    <m:t>𝑐</m:t>
                                  </m:r>
                                </m:e>
                                <m:sub>
                                  <m:r>
                                    <a:rPr lang="en-US" altLang="zh-CN" sz="3200" b="0" i="1" smtClean="0">
                                      <a:latin typeface="Cambria Math" panose="02040503050406030204" pitchFamily="18" charset="0"/>
                                    </a:rPr>
                                    <m:t>𝑘</m:t>
                                  </m:r>
                                </m:sub>
                              </m:sSub>
                              <m:r>
                                <a:rPr lang="en-US" altLang="zh-CN" sz="3200" i="1">
                                  <a:latin typeface="Cambria Math" panose="02040503050406030204" pitchFamily="18" charset="0"/>
                                </a:rPr>
                                <m:t>𝑒</m:t>
                              </m:r>
                            </m:e>
                            <m:sup>
                              <m:r>
                                <a:rPr lang="en-US" altLang="zh-CN" sz="3200" i="1">
                                  <a:latin typeface="Cambria Math" panose="02040503050406030204" pitchFamily="18" charset="0"/>
                                </a:rPr>
                                <m:t>2</m:t>
                              </m:r>
                              <m:r>
                                <a:rPr lang="en-US" altLang="zh-CN" sz="3200" i="1">
                                  <a:latin typeface="Cambria Math" panose="02040503050406030204" pitchFamily="18" charset="0"/>
                                </a:rPr>
                                <m:t>𝜋</m:t>
                              </m:r>
                              <m:r>
                                <a:rPr lang="en-US" altLang="zh-CN" sz="3200" i="1">
                                  <a:latin typeface="Cambria Math" panose="02040503050406030204" pitchFamily="18" charset="0"/>
                                </a:rPr>
                                <m:t>𝑖𝑡𝑘</m:t>
                              </m:r>
                              <m:r>
                                <m:rPr>
                                  <m:sty m:val="p"/>
                                </m:rPr>
                                <a:rPr lang="en-US" altLang="zh-CN" sz="3200">
                                  <a:latin typeface="Cambria Math" panose="02040503050406030204" pitchFamily="18" charset="0"/>
                                </a:rPr>
                                <m:t>Δ</m:t>
                              </m:r>
                            </m:sup>
                          </m:sSup>
                        </m:e>
                      </m:nary>
                      <m:r>
                        <a:rPr lang="en-US" altLang="zh-CN" sz="3200" b="0" i="1" smtClean="0">
                          <a:latin typeface="Cambria Math" panose="02040503050406030204" pitchFamily="18" charset="0"/>
                        </a:rPr>
                        <m:t>=</m:t>
                      </m:r>
                      <m:nary>
                        <m:naryPr>
                          <m:chr m:val="∑"/>
                          <m:ctrlPr>
                            <a:rPr lang="en-US" altLang="zh-CN" sz="3200" i="1">
                              <a:latin typeface="Cambria Math" panose="02040503050406030204" pitchFamily="18" charset="0"/>
                            </a:rPr>
                          </m:ctrlPr>
                        </m:naryPr>
                        <m:sub>
                          <m:r>
                            <m:rPr>
                              <m:brk m:alnAt="23"/>
                            </m:rPr>
                            <a:rPr lang="en-US" altLang="zh-CN" sz="3200" i="1">
                              <a:latin typeface="Cambria Math" panose="02040503050406030204" pitchFamily="18" charset="0"/>
                            </a:rPr>
                            <m:t>𝑘</m:t>
                          </m:r>
                          <m:r>
                            <a:rPr lang="en-US" altLang="zh-CN" sz="3200" i="1">
                              <a:latin typeface="Cambria Math" panose="02040503050406030204" pitchFamily="18" charset="0"/>
                            </a:rPr>
                            <m:t>=−∞</m:t>
                          </m:r>
                        </m:sub>
                        <m:sup>
                          <m:r>
                            <a:rPr lang="en-US" altLang="zh-CN" sz="3200" i="1">
                              <a:latin typeface="Cambria Math" panose="02040503050406030204" pitchFamily="18" charset="0"/>
                            </a:rPr>
                            <m:t>∞</m:t>
                          </m:r>
                        </m:sup>
                        <m:e>
                          <m:sSup>
                            <m:sSupPr>
                              <m:ctrlPr>
                                <a:rPr lang="en-US" altLang="zh-CN" sz="3200" i="1">
                                  <a:latin typeface="Cambria Math" panose="02040503050406030204" pitchFamily="18" charset="0"/>
                                </a:rPr>
                              </m:ctrlPr>
                            </m:sSupPr>
                            <m:e>
                              <m:sSub>
                                <m:sSubPr>
                                  <m:ctrlPr>
                                    <a:rPr lang="en-US" altLang="zh-CN" sz="3200" i="1">
                                      <a:latin typeface="Cambria Math" panose="02040503050406030204" pitchFamily="18" charset="0"/>
                                    </a:rPr>
                                  </m:ctrlPr>
                                </m:sSubPr>
                                <m:e>
                                  <m:r>
                                    <a:rPr lang="en-US" altLang="zh-CN" sz="3200" i="1">
                                      <a:latin typeface="Cambria Math" panose="02040503050406030204" pitchFamily="18" charset="0"/>
                                    </a:rPr>
                                    <m:t>𝑐</m:t>
                                  </m:r>
                                </m:e>
                                <m:sub>
                                  <m:r>
                                    <a:rPr lang="en-US" altLang="zh-CN" sz="3200" i="1">
                                      <a:latin typeface="Cambria Math" panose="02040503050406030204" pitchFamily="18" charset="0"/>
                                    </a:rPr>
                                    <m:t>𝑘</m:t>
                                  </m:r>
                                </m:sub>
                              </m:sSub>
                              <m:r>
                                <a:rPr lang="en-US" altLang="zh-CN" sz="3200" i="1">
                                  <a:latin typeface="Cambria Math" panose="02040503050406030204" pitchFamily="18" charset="0"/>
                                </a:rPr>
                                <m:t>𝑒</m:t>
                              </m:r>
                            </m:e>
                            <m:sup>
                              <m:r>
                                <a:rPr lang="en-US" altLang="zh-CN" sz="3200" i="1">
                                  <a:latin typeface="Cambria Math" panose="02040503050406030204" pitchFamily="18" charset="0"/>
                                </a:rPr>
                                <m:t>𝑖</m:t>
                              </m:r>
                              <m:r>
                                <a:rPr lang="en-US" altLang="zh-CN" sz="3200" b="0" i="1" smtClean="0">
                                  <a:latin typeface="Cambria Math" panose="02040503050406030204" pitchFamily="18" charset="0"/>
                                </a:rPr>
                                <m:t>𝜙</m:t>
                              </m:r>
                              <m:r>
                                <a:rPr lang="en-US" altLang="zh-CN" sz="3200" b="0" i="1" smtClean="0">
                                  <a:latin typeface="Cambria Math" panose="02040503050406030204" pitchFamily="18" charset="0"/>
                                </a:rPr>
                                <m:t>(</m:t>
                              </m:r>
                              <m:r>
                                <a:rPr lang="en-US" altLang="zh-CN" sz="3200" b="0" i="1" smtClean="0">
                                  <a:latin typeface="Cambria Math" panose="02040503050406030204" pitchFamily="18" charset="0"/>
                                </a:rPr>
                                <m:t>𝑘</m:t>
                              </m:r>
                              <m:r>
                                <a:rPr lang="en-US" altLang="zh-CN" sz="3200" b="0" i="1" smtClean="0">
                                  <a:latin typeface="Cambria Math" panose="02040503050406030204" pitchFamily="18" charset="0"/>
                                </a:rPr>
                                <m:t>)</m:t>
                              </m:r>
                            </m:sup>
                          </m:sSup>
                        </m:e>
                      </m:nary>
                    </m:oMath>
                  </m:oMathPara>
                </a14:m>
                <a:endParaRPr lang="zh-CN" altLang="en-US" sz="3200" dirty="0"/>
              </a:p>
            </p:txBody>
          </p:sp>
        </mc:Choice>
        <mc:Fallback xmlns="">
          <p:sp>
            <p:nvSpPr>
              <p:cNvPr id="13" name="文本框 12">
                <a:extLst>
                  <a:ext uri="{FF2B5EF4-FFF2-40B4-BE49-F238E27FC236}">
                    <a16:creationId xmlns:a16="http://schemas.microsoft.com/office/drawing/2014/main" id="{9D5CE2B8-6C52-B8BB-D210-AFF408795C5E}"/>
                  </a:ext>
                </a:extLst>
              </p:cNvPr>
              <p:cNvSpPr txBox="1">
                <a:spLocks noRot="1" noChangeAspect="1" noMove="1" noResize="1" noEditPoints="1" noAdjustHandles="1" noChangeArrowheads="1" noChangeShapeType="1" noTextEdit="1"/>
              </p:cNvSpPr>
              <p:nvPr/>
            </p:nvSpPr>
            <p:spPr>
              <a:xfrm>
                <a:off x="2086117" y="1148497"/>
                <a:ext cx="7235683" cy="1435073"/>
              </a:xfrm>
              <a:prstGeom prst="rect">
                <a:avLst/>
              </a:prstGeom>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064521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LIDE TOOLS.GUIDESSETTING" val="{&quot;Id&quot;:&quot;2d4375ee-8516-45e0-8956-45702a61a9b6&quot;,&quot;Name&quot;:&quot;iSlide&quot;,&quot;HeaderHeight&quot;:15.0,&quot;FooterHeight&quot;:9.0000000000000036,&quot;SideMargin&quot;:5.4999999999999982,&quot;TopMargin&quot;:0.0,&quot;BottomMargin&quot;:0.0,&quot;IntervalMargin&quot;:1.3999999999999997}"/>
  <p:tag name="ISLIDE.GUIDESSETTING" val="{&quot;Id&quot;:&quot;2d4375ee-8516-45e0-8956-45702a61a9b6&quot;,&quot;Name&quot;:&quot;iSlide&quot;,&quot;HeaderHeight&quot;:15.0,&quot;FooterHeight&quot;:9.0000000000000036,&quot;SideMargin&quot;:5.4999999999999982,&quot;TopMargin&quot;:0.0,&quot;BottomMargin&quot;:0.0,&quot;IntervalMargin&quot;:1.3999999999999997}"/>
  <p:tag name="ISLIDE.THEME" val="78c8f87c-62e1-4241-a275-173841f12d59"/>
</p:tagLst>
</file>

<file path=ppt/theme/theme1.xml><?xml version="1.0" encoding="utf-8"?>
<a:theme xmlns:a="http://schemas.openxmlformats.org/drawingml/2006/main" name="自定义设计方案">
  <a:themeElements>
    <a:clrScheme name="SJTU-2021">
      <a:dk1>
        <a:srgbClr val="000000"/>
      </a:dk1>
      <a:lt1>
        <a:srgbClr val="FFFFFF"/>
      </a:lt1>
      <a:dk2>
        <a:srgbClr val="C8161E"/>
      </a:dk2>
      <a:lt2>
        <a:srgbClr val="DBDBDB"/>
      </a:lt2>
      <a:accent1>
        <a:srgbClr val="0051EB"/>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font">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ysClr val="window" lastClr="FFFFFF"/>
        </a:solidFill>
        <a:ln w="12700" cap="flat" cmpd="sng" algn="ctr">
          <a:noFill/>
          <a:prstDash val="solid"/>
          <a:miter lim="800000"/>
        </a:ln>
        <a:effectLst/>
      </a:spPr>
      <a:bodyPr rtlCol="0" anchor="ctr"/>
      <a:lstStyle>
        <a:defPPr algn="just">
          <a:defRPr dirty="0"/>
        </a:defPPr>
      </a:lstStyle>
    </a:spDef>
  </a:objectDefaults>
  <a:extraClrSchemeLst/>
  <a:extLst>
    <a:ext uri="{05A4C25C-085E-4340-85A3-A5531E510DB2}">
      <thm15:themeFamily xmlns:thm15="http://schemas.microsoft.com/office/thememl/2012/main" name="演示文稿1" id="{58207EA5-DF65-41EA-AC31-C4A3CCF3DB63}" vid="{ECDA9F49-FF6D-42F4-A480-1F82BD0E4C8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SJTU-2021">
    <a:dk1>
      <a:srgbClr val="000000"/>
    </a:dk1>
    <a:lt1>
      <a:srgbClr val="FFFFFF"/>
    </a:lt1>
    <a:dk2>
      <a:srgbClr val="C8161E"/>
    </a:dk2>
    <a:lt2>
      <a:srgbClr val="DBDBDB"/>
    </a:lt2>
    <a:accent1>
      <a:srgbClr val="0051EB"/>
    </a:accent1>
    <a:accent2>
      <a:srgbClr val="44546A"/>
    </a:accent2>
    <a:accent3>
      <a:srgbClr val="1F4D78"/>
    </a:accent3>
    <a:accent4>
      <a:srgbClr val="ED7D31"/>
    </a:accent4>
    <a:accent5>
      <a:srgbClr val="FFC000"/>
    </a:accent5>
    <a:accent6>
      <a:srgbClr val="A5A5A5"/>
    </a:accent6>
    <a:hlink>
      <a:srgbClr val="196E7D"/>
    </a:hlink>
    <a:folHlink>
      <a:srgbClr val="BEBEBE"/>
    </a:folHlink>
  </a:clrScheme>
</a:themeOverride>
</file>

<file path=docProps/app.xml><?xml version="1.0" encoding="utf-8"?>
<Properties xmlns="http://schemas.openxmlformats.org/officeDocument/2006/extended-properties" xmlns:vt="http://schemas.openxmlformats.org/officeDocument/2006/docPropsVTypes">
  <Template/>
  <TotalTime>5402</TotalTime>
  <Words>1955</Words>
  <Application>Microsoft Office PowerPoint</Application>
  <PresentationFormat>宽屏</PresentationFormat>
  <Paragraphs>165</Paragraphs>
  <Slides>45</Slides>
  <Notes>1</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45</vt:i4>
      </vt:variant>
    </vt:vector>
  </HeadingPairs>
  <TitlesOfParts>
    <vt:vector size="51" baseType="lpstr">
      <vt:lpstr>等线</vt:lpstr>
      <vt:lpstr>微软雅黑</vt:lpstr>
      <vt:lpstr>Arial</vt:lpstr>
      <vt:lpstr>Cambria Math</vt:lpstr>
      <vt:lpstr>Times New Roman</vt:lpstr>
      <vt:lpstr>自定义设计方案</vt:lpstr>
      <vt:lpstr>傅里叶分析介绍</vt:lpstr>
      <vt:lpstr>PowerPoint 演示文稿</vt:lpstr>
      <vt:lpstr>PowerPoint 演示文稿</vt:lpstr>
      <vt:lpstr>关于傅里叶</vt:lpstr>
      <vt:lpstr>关于傅里叶</vt:lpstr>
      <vt:lpstr>关于傅里叶</vt:lpstr>
      <vt:lpstr>傅里叶系数</vt:lpstr>
      <vt:lpstr>傅里叶系数</vt:lpstr>
      <vt:lpstr>从基函数的角度进行解释</vt:lpstr>
      <vt:lpstr>内积</vt:lpstr>
      <vt:lpstr>2维傅里叶变换举例</vt:lpstr>
      <vt:lpstr>2维傅里叶变换举例</vt:lpstr>
      <vt:lpstr>2维傅里叶变换举例</vt:lpstr>
      <vt:lpstr>稀疏性</vt:lpstr>
      <vt:lpstr>滤波</vt:lpstr>
      <vt:lpstr>高通滤波</vt:lpstr>
      <vt:lpstr>低通滤波</vt:lpstr>
      <vt:lpstr>低通滤波</vt:lpstr>
      <vt:lpstr>PowerPoint 演示文稿</vt:lpstr>
      <vt:lpstr>连续傅里叶变换 （CFT）</vt:lpstr>
      <vt:lpstr>对于CFT的理解</vt:lpstr>
      <vt:lpstr>离散时间傅里叶变换（DTFT）</vt:lpstr>
      <vt:lpstr>对DTFT的理解</vt:lpstr>
      <vt:lpstr>CFT推导DTFT的证明</vt:lpstr>
      <vt:lpstr>傅里叶级数 （Fourier Series, FS）</vt:lpstr>
      <vt:lpstr>对FS的理解</vt:lpstr>
      <vt:lpstr>离散傅里叶变换（DFT）</vt:lpstr>
      <vt:lpstr>对DFT的理解</vt:lpstr>
      <vt:lpstr>PowerPoint 演示文稿</vt:lpstr>
      <vt:lpstr>从CFT到DTFT产生的频率混叠效应（aliasing）</vt:lpstr>
      <vt:lpstr>混叠效应的推导</vt:lpstr>
      <vt:lpstr>对混叠效应的理解</vt:lpstr>
      <vt:lpstr>对混叠效应的理解</vt:lpstr>
      <vt:lpstr>PowerPoint 演示文稿</vt:lpstr>
      <vt:lpstr>δ函数</vt:lpstr>
      <vt:lpstr>Heaviside函数</vt:lpstr>
      <vt:lpstr>ReLU函数</vt:lpstr>
      <vt:lpstr>结论</vt:lpstr>
      <vt:lpstr>PowerPoint 演示文稿</vt:lpstr>
      <vt:lpstr>采样的影响</vt:lpstr>
      <vt:lpstr>为什么频谱的峰值比较重要</vt:lpstr>
      <vt:lpstr>实数函数傅里叶变换的对称性</vt:lpstr>
      <vt:lpstr>PowerPoint 演示文稿</vt:lpstr>
      <vt:lpstr>版式类型</vt:lpstr>
      <vt:lpstr>字体与配色</vt:lpstr>
    </vt:vector>
  </TitlesOfParts>
  <Manager>iSlide</Manager>
  <Company>iSlide</Company>
  <LinksUpToDate>false</LinksUpToDate>
  <SharedDoc>false</SharedDoc>
  <HyperlinkBase>https://www.islide.cc</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李一</dc:creator>
  <cp:lastModifiedBy>zhiqin xu</cp:lastModifiedBy>
  <cp:revision>354</cp:revision>
  <cp:lastPrinted>2017-10-17T16:00:00Z</cp:lastPrinted>
  <dcterms:created xsi:type="dcterms:W3CDTF">2017-10-17T16:00:00Z</dcterms:created>
  <dcterms:modified xsi:type="dcterms:W3CDTF">2023-11-20T01:17:21Z</dcterms:modified>
  <cp:category>work report</cp:category>
  <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lide.Theme">
    <vt:lpwstr>a173570b-f82c-4049-95f2-66cf58a73903</vt:lpwstr>
  </property>
</Properties>
</file>